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257" r:id="rId3"/>
    <p:sldId id="258" r:id="rId4"/>
    <p:sldId id="259" r:id="rId5"/>
    <p:sldId id="260" r:id="rId6"/>
    <p:sldId id="262" r:id="rId7"/>
    <p:sldId id="288" r:id="rId8"/>
    <p:sldId id="261" r:id="rId9"/>
    <p:sldId id="276" r:id="rId10"/>
    <p:sldId id="277" r:id="rId11"/>
    <p:sldId id="278" r:id="rId12"/>
    <p:sldId id="263" r:id="rId13"/>
    <p:sldId id="264" r:id="rId14"/>
    <p:sldId id="265" r:id="rId15"/>
    <p:sldId id="286" r:id="rId16"/>
    <p:sldId id="266" r:id="rId17"/>
    <p:sldId id="279" r:id="rId18"/>
    <p:sldId id="280" r:id="rId19"/>
    <p:sldId id="281" r:id="rId20"/>
    <p:sldId id="267" r:id="rId21"/>
    <p:sldId id="268" r:id="rId22"/>
    <p:sldId id="269" r:id="rId23"/>
    <p:sldId id="287" r:id="rId24"/>
    <p:sldId id="270" r:id="rId25"/>
    <p:sldId id="282" r:id="rId26"/>
    <p:sldId id="283" r:id="rId27"/>
    <p:sldId id="284" r:id="rId28"/>
    <p:sldId id="271" r:id="rId29"/>
    <p:sldId id="272" r:id="rId30"/>
    <p:sldId id="273" r:id="rId31"/>
    <p:sldId id="292" r:id="rId32"/>
    <p:sldId id="289" r:id="rId33"/>
    <p:sldId id="290" r:id="rId34"/>
    <p:sldId id="300" r:id="rId35"/>
    <p:sldId id="291" r:id="rId36"/>
    <p:sldId id="293" r:id="rId37"/>
    <p:sldId id="294" r:id="rId38"/>
    <p:sldId id="295" r:id="rId39"/>
    <p:sldId id="296" r:id="rId40"/>
    <p:sldId id="297" r:id="rId41"/>
    <p:sldId id="298" r:id="rId42"/>
    <p:sldId id="299" r:id="rId43"/>
    <p:sldId id="301"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2000" y="-2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B70097-CEBE-4F63-996A-3C583674111C}" type="datetimeFigureOut">
              <a:rPr lang="en-US" smtClean="0"/>
              <a:pPr/>
              <a:t>10/25/12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B03A6A-429C-4F69-924C-AFB7B1682B8B}" type="slidenum">
              <a:rPr lang="en-US" smtClean="0"/>
              <a:pPr/>
              <a:t>‹#›</a:t>
            </a:fld>
            <a:endParaRPr lang="en-US"/>
          </a:p>
        </p:txBody>
      </p:sp>
    </p:spTree>
    <p:extLst>
      <p:ext uri="{BB962C8B-B14F-4D97-AF65-F5344CB8AC3E}">
        <p14:creationId xmlns:p14="http://schemas.microsoft.com/office/powerpoint/2010/main" val="1604223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B03A6A-429C-4F69-924C-AFB7B1682B8B}"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B7C2CB9-A3BB-437E-A155-71C28103D3E3}" type="datetimeFigureOut">
              <a:rPr lang="en-US" smtClean="0"/>
              <a:pPr/>
              <a:t>10/25/12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4232CBC-0550-471D-BF4A-0795BA4A4EDA}" type="slidenum">
              <a:rPr lang="en-US" smtClean="0"/>
              <a:pPr/>
              <a:t>‹#›</a:t>
            </a:fld>
            <a:endParaRPr lang="en-US"/>
          </a:p>
        </p:txBody>
      </p:sp>
    </p:spTree>
  </p:cSld>
  <p:clrMapOvr>
    <a:masterClrMapping/>
  </p:clrMapOvr>
  <p:transition xmlns:p14="http://schemas.microsoft.com/office/powerpoint/2010/mai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B7C2CB9-A3BB-437E-A155-71C28103D3E3}" type="datetimeFigureOut">
              <a:rPr lang="en-US" smtClean="0"/>
              <a:pPr/>
              <a:t>10/25/12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232CBC-0550-471D-BF4A-0795BA4A4ED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xmlns:p14="http://schemas.microsoft.com/office/powerpoint/2010/mai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B7C2CB9-A3BB-437E-A155-71C28103D3E3}" type="datetimeFigureOut">
              <a:rPr lang="en-US" smtClean="0"/>
              <a:pPr/>
              <a:t>10/25/12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232CBC-0550-471D-BF4A-0795BA4A4ED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xmlns:p14="http://schemas.microsoft.com/office/powerpoint/2010/mai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B7C2CB9-A3BB-437E-A155-71C28103D3E3}" type="datetimeFigureOut">
              <a:rPr lang="en-US" smtClean="0"/>
              <a:pPr/>
              <a:t>10/25/12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4232CBC-0550-471D-BF4A-0795BA4A4ED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xmlns:p14="http://schemas.microsoft.com/office/powerpoint/2010/mai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B7C2CB9-A3BB-437E-A155-71C28103D3E3}" type="datetimeFigureOut">
              <a:rPr lang="en-US" smtClean="0"/>
              <a:pPr/>
              <a:t>10/25/12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4232CBC-0550-471D-BF4A-0795BA4A4ED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B7C2CB9-A3BB-437E-A155-71C28103D3E3}" type="datetimeFigureOut">
              <a:rPr lang="en-US" smtClean="0"/>
              <a:pPr/>
              <a:t>10/25/12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4232CBC-0550-471D-BF4A-0795BA4A4ED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xmlns:p14="http://schemas.microsoft.com/office/powerpoint/2010/mai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B7C2CB9-A3BB-437E-A155-71C28103D3E3}" type="datetimeFigureOut">
              <a:rPr lang="en-US" smtClean="0"/>
              <a:pPr/>
              <a:t>10/25/12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4232CBC-0550-471D-BF4A-0795BA4A4EDA}" type="slidenum">
              <a:rPr lang="en-US" smtClean="0"/>
              <a:pPr/>
              <a:t>‹#›</a:t>
            </a:fld>
            <a:endParaRPr lang="en-US"/>
          </a:p>
        </p:txBody>
      </p:sp>
    </p:spTree>
  </p:cSld>
  <p:clrMapOvr>
    <a:masterClrMapping/>
  </p:clrMapOvr>
  <p:transition xmlns:p14="http://schemas.microsoft.com/office/powerpoint/2010/mai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B7C2CB9-A3BB-437E-A155-71C28103D3E3}" type="datetimeFigureOut">
              <a:rPr lang="en-US" smtClean="0"/>
              <a:pPr/>
              <a:t>10/25/12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4232CBC-0550-471D-BF4A-0795BA4A4ED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B7C2CB9-A3BB-437E-A155-71C28103D3E3}" type="datetimeFigureOut">
              <a:rPr lang="en-US" smtClean="0"/>
              <a:pPr/>
              <a:t>10/25/12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4232CBC-0550-471D-BF4A-0795BA4A4ED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xmlns:p14="http://schemas.microsoft.com/office/powerpoint/2010/mai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B7C2CB9-A3BB-437E-A155-71C28103D3E3}" type="datetimeFigureOut">
              <a:rPr lang="en-US" smtClean="0"/>
              <a:pPr/>
              <a:t>10/25/12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232CBC-0550-471D-BF4A-0795BA4A4EDA}" type="slidenum">
              <a:rPr lang="en-US" smtClean="0"/>
              <a:pPr/>
              <a:t>‹#›</a:t>
            </a:fld>
            <a:endParaRPr lang="en-US"/>
          </a:p>
        </p:txBody>
      </p:sp>
    </p:spTree>
  </p:cSld>
  <p:clrMapOvr>
    <a:masterClrMapping/>
  </p:clrMapOvr>
  <p:transition xmlns:p14="http://schemas.microsoft.com/office/powerpoint/2010/mai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B7C2CB9-A3BB-437E-A155-71C28103D3E3}" type="datetimeFigureOut">
              <a:rPr lang="en-US" smtClean="0"/>
              <a:pPr/>
              <a:t>10/25/12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232CBC-0550-471D-BF4A-0795BA4A4EDA}" type="slidenum">
              <a:rPr lang="en-US" smtClean="0"/>
              <a:pPr/>
              <a:t>‹#›</a:t>
            </a:fld>
            <a:endParaRPr lang="en-US"/>
          </a:p>
        </p:txBody>
      </p:sp>
    </p:spTree>
  </p:cSld>
  <p:clrMapOvr>
    <a:masterClrMapping/>
  </p:clrMapOvr>
  <p:transition xmlns:p14="http://schemas.microsoft.com/office/powerpoint/2010/main" spd="med">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B7C2CB9-A3BB-437E-A155-71C28103D3E3}" type="datetimeFigureOut">
              <a:rPr lang="en-US" smtClean="0"/>
              <a:pPr/>
              <a:t>10/25/12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4232CBC-0550-471D-BF4A-0795BA4A4ED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spd="med">
    <p:fade thruBlk="1"/>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5.xml.rels><?xml version="1.0" encoding="UTF-8" standalone="yes"?>
<Relationships xmlns="http://schemas.openxmlformats.org/package/2006/relationships"><Relationship Id="rId11" Type="http://schemas.openxmlformats.org/officeDocument/2006/relationships/image" Target="../media/image30.png"/><Relationship Id="rId12" Type="http://schemas.openxmlformats.org/officeDocument/2006/relationships/image" Target="../media/image31.png"/><Relationship Id="rId13"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23.xml.rels><?xml version="1.0" encoding="UTF-8" standalone="yes"?>
<Relationships xmlns="http://schemas.openxmlformats.org/package/2006/relationships"><Relationship Id="rId11" Type="http://schemas.openxmlformats.org/officeDocument/2006/relationships/image" Target="../media/image49.png"/><Relationship Id="rId12" Type="http://schemas.openxmlformats.org/officeDocument/2006/relationships/image" Target="../media/image31.png"/><Relationship Id="rId13"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png"/><Relationship Id="rId8" Type="http://schemas.openxmlformats.org/officeDocument/2006/relationships/image" Target="../media/image46.png"/><Relationship Id="rId9" Type="http://schemas.openxmlformats.org/officeDocument/2006/relationships/image" Target="../media/image47.png"/><Relationship Id="rId10"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 Id="rId3"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png"/><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31.xml.rels><?xml version="1.0" encoding="UTF-8" standalone="yes"?>
<Relationships xmlns="http://schemas.openxmlformats.org/package/2006/relationships"><Relationship Id="rId11" Type="http://schemas.openxmlformats.org/officeDocument/2006/relationships/image" Target="../media/image66.png"/><Relationship Id="rId12" Type="http://schemas.openxmlformats.org/officeDocument/2006/relationships/image" Target="../media/image67.png"/><Relationship Id="rId13" Type="http://schemas.openxmlformats.org/officeDocument/2006/relationships/image" Target="../media/image68.png"/><Relationship Id="rId1" Type="http://schemas.openxmlformats.org/officeDocument/2006/relationships/slideLayout" Target="../slideLayouts/slideLayout7.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 Id="rId8" Type="http://schemas.openxmlformats.org/officeDocument/2006/relationships/image" Target="../media/image63.png"/><Relationship Id="rId9" Type="http://schemas.openxmlformats.org/officeDocument/2006/relationships/image" Target="../media/image64.png"/><Relationship Id="rId10" Type="http://schemas.openxmlformats.org/officeDocument/2006/relationships/image" Target="../media/image6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0.png"/><Relationship Id="rId3" Type="http://schemas.openxmlformats.org/officeDocument/2006/relationships/image" Target="../media/image7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 Id="rId3"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a:xfrm>
            <a:off x="1371600" y="4876800"/>
            <a:ext cx="6400800" cy="1143000"/>
          </a:xfrm>
        </p:spPr>
        <p:txBody>
          <a:bodyPr>
            <a:normAutofit/>
          </a:bodyPr>
          <a:lstStyle/>
          <a:p>
            <a:pPr>
              <a:lnSpc>
                <a:spcPct val="110000"/>
              </a:lnSpc>
            </a:pPr>
            <a:r>
              <a:rPr lang="en-US" dirty="0" smtClean="0">
                <a:solidFill>
                  <a:schemeClr val="tx2">
                    <a:lumMod val="75000"/>
                  </a:schemeClr>
                </a:solidFill>
              </a:rPr>
              <a:t>April, 2012</a:t>
            </a:r>
          </a:p>
          <a:p>
            <a:pPr>
              <a:lnSpc>
                <a:spcPct val="110000"/>
              </a:lnSpc>
            </a:pPr>
            <a:r>
              <a:rPr lang="en-US" dirty="0" smtClean="0">
                <a:solidFill>
                  <a:schemeClr val="tx2">
                    <a:lumMod val="75000"/>
                  </a:schemeClr>
                </a:solidFill>
              </a:rPr>
              <a:t>Ulaanbaatar Mongolia</a:t>
            </a:r>
            <a:endParaRPr lang="en-US" dirty="0">
              <a:solidFill>
                <a:schemeClr val="tx2">
                  <a:lumMod val="75000"/>
                </a:schemeClr>
              </a:solidFill>
            </a:endParaRPr>
          </a:p>
        </p:txBody>
      </p:sp>
      <p:pic>
        <p:nvPicPr>
          <p:cNvPr id="1026" name="Picture 2" descr="C:\Users\User\green-tips-gifts-lg.jpg"/>
          <p:cNvPicPr>
            <a:picLocks noChangeAspect="1" noChangeArrowheads="1"/>
          </p:cNvPicPr>
          <p:nvPr/>
        </p:nvPicPr>
        <p:blipFill>
          <a:blip r:embed="rId3" cstate="print"/>
          <a:srcRect/>
          <a:stretch>
            <a:fillRect/>
          </a:stretch>
        </p:blipFill>
        <p:spPr bwMode="auto">
          <a:xfrm>
            <a:off x="0" y="76200"/>
            <a:ext cx="9144000" cy="6858000"/>
          </a:xfrm>
          <a:prstGeom prst="rect">
            <a:avLst/>
          </a:prstGeom>
          <a:effectLst>
            <a:glow rad="228600">
              <a:schemeClr val="accent3">
                <a:satMod val="175000"/>
                <a:alpha val="40000"/>
              </a:schemeClr>
            </a:glow>
            <a:outerShdw blurRad="40000" dist="23000" dir="5400000" rotWithShape="0">
              <a:srgbClr val="000000">
                <a:alpha val="35000"/>
              </a:srgbClr>
            </a:outerShdw>
          </a:effectLst>
        </p:spPr>
        <p:style>
          <a:lnRef idx="0">
            <a:schemeClr val="accent3"/>
          </a:lnRef>
          <a:fillRef idx="3">
            <a:schemeClr val="accent3"/>
          </a:fillRef>
          <a:effectRef idx="3">
            <a:schemeClr val="accent3"/>
          </a:effectRef>
          <a:fontRef idx="minor">
            <a:schemeClr val="lt1"/>
          </a:fontRef>
        </p:style>
      </p:pic>
      <p:pic>
        <p:nvPicPr>
          <p:cNvPr id="1028" name="Picture 4" descr="D:\Logo and blank of Ereentsav\ereen tsav JSC logo.jpg"/>
          <p:cNvPicPr>
            <a:picLocks noChangeAspect="1" noChangeArrowheads="1"/>
          </p:cNvPicPr>
          <p:nvPr/>
        </p:nvPicPr>
        <p:blipFill>
          <a:blip r:embed="rId4" cstate="print"/>
          <a:srcRect/>
          <a:stretch>
            <a:fillRect/>
          </a:stretch>
        </p:blipFill>
        <p:spPr bwMode="auto">
          <a:xfrm>
            <a:off x="533400" y="5410200"/>
            <a:ext cx="1940061" cy="1185862"/>
          </a:xfrm>
          <a:prstGeom prst="rect">
            <a:avLst/>
          </a:prstGeom>
          <a:noFill/>
        </p:spPr>
      </p:pic>
      <p:pic>
        <p:nvPicPr>
          <p:cNvPr id="1030" name="Picture 6"/>
          <p:cNvPicPr>
            <a:picLocks noChangeAspect="1" noChangeArrowheads="1"/>
          </p:cNvPicPr>
          <p:nvPr/>
        </p:nvPicPr>
        <p:blipFill>
          <a:blip r:embed="rId5" cstate="print"/>
          <a:srcRect l="32211" t="18750" r="31479" b="9375"/>
          <a:stretch>
            <a:fillRect/>
          </a:stretch>
        </p:blipFill>
        <p:spPr bwMode="auto">
          <a:xfrm>
            <a:off x="2514600" y="228600"/>
            <a:ext cx="4724400" cy="525780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914400"/>
            <a:ext cx="8229600" cy="5211763"/>
          </a:xfrm>
        </p:spPr>
        <p:txBody>
          <a:bodyPr/>
          <a:lstStyle/>
          <a:p>
            <a:pPr>
              <a:buNone/>
            </a:pPr>
            <a:r>
              <a:rPr lang="en-US" dirty="0" smtClean="0">
                <a:solidFill>
                  <a:schemeClr val="tx2">
                    <a:lumMod val="60000"/>
                    <a:lumOff val="40000"/>
                  </a:schemeClr>
                </a:solidFill>
              </a:rPr>
              <a:t>Project sponsor:   </a:t>
            </a:r>
            <a:r>
              <a:rPr lang="en-US" dirty="0" smtClean="0"/>
              <a:t>“EREENTSAV” JSC</a:t>
            </a:r>
          </a:p>
          <a:p>
            <a:pPr>
              <a:buNone/>
            </a:pPr>
            <a:endParaRPr lang="en-US" dirty="0" smtClean="0"/>
          </a:p>
          <a:p>
            <a:pPr>
              <a:buNone/>
            </a:pPr>
            <a:r>
              <a:rPr lang="en-US" dirty="0" smtClean="0">
                <a:solidFill>
                  <a:schemeClr val="tx2">
                    <a:lumMod val="60000"/>
                    <a:lumOff val="40000"/>
                  </a:schemeClr>
                </a:solidFill>
              </a:rPr>
              <a:t>Project location: </a:t>
            </a:r>
            <a:r>
              <a:rPr lang="en-US" dirty="0" err="1" smtClean="0"/>
              <a:t>Tainii</a:t>
            </a:r>
            <a:r>
              <a:rPr lang="en-US" dirty="0" smtClean="0"/>
              <a:t> Am, 10</a:t>
            </a:r>
            <a:r>
              <a:rPr lang="en-US" baseline="30000" dirty="0" smtClean="0"/>
              <a:t>th</a:t>
            </a:r>
            <a:r>
              <a:rPr lang="en-US" dirty="0" smtClean="0"/>
              <a:t> </a:t>
            </a:r>
            <a:r>
              <a:rPr lang="en-US" dirty="0" err="1" smtClean="0"/>
              <a:t>khoroo</a:t>
            </a:r>
            <a:r>
              <a:rPr lang="en-US" dirty="0" smtClean="0"/>
              <a:t>,</a:t>
            </a:r>
          </a:p>
          <a:p>
            <a:pPr>
              <a:buNone/>
            </a:pPr>
            <a:r>
              <a:rPr lang="en-US" dirty="0" smtClean="0"/>
              <a:t>				 Khan-</a:t>
            </a:r>
            <a:r>
              <a:rPr lang="en-US" dirty="0" err="1" smtClean="0"/>
              <a:t>Uul</a:t>
            </a:r>
            <a:r>
              <a:rPr lang="en-US" dirty="0" smtClean="0"/>
              <a:t> district, Ulaanbaatar, 			 Mongolia</a:t>
            </a:r>
          </a:p>
          <a:p>
            <a:pPr>
              <a:buNone/>
            </a:pPr>
            <a:endParaRPr lang="en-US" dirty="0" smtClean="0"/>
          </a:p>
          <a:p>
            <a:pPr>
              <a:buNone/>
            </a:pPr>
            <a:r>
              <a:rPr lang="en-US" dirty="0" smtClean="0">
                <a:solidFill>
                  <a:schemeClr val="tx2">
                    <a:lumMod val="60000"/>
                    <a:lumOff val="40000"/>
                  </a:schemeClr>
                </a:solidFill>
              </a:rPr>
              <a:t>Total area of project: </a:t>
            </a:r>
            <a:r>
              <a:rPr lang="en-US" dirty="0" smtClean="0"/>
              <a:t>20 hectare(200000m2)</a:t>
            </a:r>
            <a:endParaRPr lang="en-US" dirty="0"/>
          </a:p>
        </p:txBody>
      </p:sp>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Grp="1" noChangeAspect="1" noChangeArrowheads="1"/>
          </p:cNvPicPr>
          <p:nvPr>
            <p:ph sz="half" idx="1"/>
          </p:nvPr>
        </p:nvPicPr>
        <p:blipFill>
          <a:blip r:embed="rId2" cstate="print"/>
          <a:srcRect l="28302" t="27522" r="30189" b="8715"/>
          <a:stretch>
            <a:fillRect/>
          </a:stretch>
        </p:blipFill>
        <p:spPr bwMode="auto">
          <a:xfrm>
            <a:off x="390041" y="1295400"/>
            <a:ext cx="5765369" cy="4724400"/>
          </a:xfrm>
          <a:prstGeom prst="rect">
            <a:avLst/>
          </a:prstGeom>
          <a:noFill/>
          <a:ln w="9525">
            <a:noFill/>
            <a:miter lim="800000"/>
            <a:headEnd/>
            <a:tailEnd/>
          </a:ln>
        </p:spPr>
      </p:pic>
      <p:sp>
        <p:nvSpPr>
          <p:cNvPr id="9" name="Content Placeholder 8"/>
          <p:cNvSpPr>
            <a:spLocks noGrp="1"/>
          </p:cNvSpPr>
          <p:nvPr>
            <p:ph sz="half" idx="2"/>
          </p:nvPr>
        </p:nvSpPr>
        <p:spPr>
          <a:xfrm>
            <a:off x="6172200" y="1295400"/>
            <a:ext cx="2819400" cy="4830763"/>
          </a:xfrm>
        </p:spPr>
        <p:txBody>
          <a:bodyPr>
            <a:normAutofit fontScale="70000" lnSpcReduction="20000"/>
          </a:bodyPr>
          <a:lstStyle/>
          <a:p>
            <a:pPr>
              <a:buNone/>
            </a:pPr>
            <a:r>
              <a:rPr lang="en-US" sz="2000" dirty="0" smtClean="0"/>
              <a:t>         </a:t>
            </a:r>
            <a:r>
              <a:rPr lang="en-US" sz="2000" b="1" dirty="0" smtClean="0"/>
              <a:t>Description</a:t>
            </a:r>
          </a:p>
          <a:p>
            <a:pPr algn="just">
              <a:buNone/>
            </a:pPr>
            <a:r>
              <a:rPr lang="en-US" sz="2000" dirty="0" smtClean="0"/>
              <a:t>      It situates 18.5 km from the </a:t>
            </a:r>
            <a:r>
              <a:rPr lang="en-US" sz="2000" dirty="0" err="1" smtClean="0"/>
              <a:t>Sukhbaatar</a:t>
            </a:r>
            <a:r>
              <a:rPr lang="en-US" sz="2000" dirty="0" smtClean="0"/>
              <a:t>  square.</a:t>
            </a:r>
          </a:p>
          <a:p>
            <a:pPr algn="just">
              <a:buNone/>
            </a:pPr>
            <a:r>
              <a:rPr lang="en-US" sz="2000" dirty="0" smtClean="0"/>
              <a:t>                 Road</a:t>
            </a:r>
          </a:p>
          <a:p>
            <a:pPr algn="just">
              <a:buNone/>
            </a:pPr>
            <a:r>
              <a:rPr lang="en-US" sz="2000" dirty="0"/>
              <a:t> </a:t>
            </a:r>
            <a:r>
              <a:rPr lang="en-US" sz="2000" dirty="0" smtClean="0"/>
              <a:t>                Direction</a:t>
            </a:r>
          </a:p>
          <a:p>
            <a:pPr algn="just">
              <a:buNone/>
            </a:pPr>
            <a:r>
              <a:rPr lang="en-US" sz="2000" b="1" dirty="0" smtClean="0"/>
              <a:t>Advantages:</a:t>
            </a:r>
          </a:p>
          <a:p>
            <a:pPr algn="just">
              <a:buNone/>
            </a:pPr>
            <a:r>
              <a:rPr lang="en-US" sz="2000" dirty="0" smtClean="0"/>
              <a:t>· 	It is near to a mountain and bushes, offering smooth atmosphere, less dust and good air circulating, your family members will be free from allergy, asthma and other</a:t>
            </a:r>
          </a:p>
          <a:p>
            <a:pPr algn="just">
              <a:buNone/>
            </a:pPr>
            <a:r>
              <a:rPr lang="en-US" sz="2000" dirty="0" smtClean="0"/>
              <a:t>	respiratory diseases. Indeed it is a guarantee for your healthy living.</a:t>
            </a:r>
          </a:p>
          <a:p>
            <a:pPr algn="just">
              <a:buNone/>
            </a:pPr>
            <a:r>
              <a:rPr lang="en-US" sz="2000" dirty="0" smtClean="0"/>
              <a:t>· 	Distance runner a city noise</a:t>
            </a:r>
          </a:p>
          <a:p>
            <a:pPr algn="just">
              <a:buNone/>
            </a:pPr>
            <a:r>
              <a:rPr lang="en-US" sz="2000" dirty="0" smtClean="0"/>
              <a:t>·	Have not traffic jam</a:t>
            </a:r>
          </a:p>
          <a:p>
            <a:pPr algn="just">
              <a:buNone/>
            </a:pPr>
            <a:r>
              <a:rPr lang="en-US" sz="2000" dirty="0" smtClean="0"/>
              <a:t>· 	Near to the downtown</a:t>
            </a:r>
          </a:p>
          <a:p>
            <a:pPr>
              <a:buNone/>
            </a:pPr>
            <a:endParaRPr lang="en-US" sz="2000" dirty="0" smtClean="0"/>
          </a:p>
          <a:p>
            <a:pPr>
              <a:buNone/>
            </a:pPr>
            <a:endParaRPr lang="en-US" sz="2000" dirty="0"/>
          </a:p>
        </p:txBody>
      </p:sp>
      <p:sp>
        <p:nvSpPr>
          <p:cNvPr id="2" name="Title 1"/>
          <p:cNvSpPr>
            <a:spLocks noGrp="1"/>
          </p:cNvSpPr>
          <p:nvPr>
            <p:ph type="title"/>
          </p:nvPr>
        </p:nvSpPr>
        <p:spPr/>
        <p:txBody>
          <a:bodyPr/>
          <a:lstStyle/>
          <a:p>
            <a:r>
              <a:rPr lang="en-US" dirty="0" smtClean="0"/>
              <a:t>Project Location</a:t>
            </a:r>
            <a:endParaRPr lang="en-US" dirty="0"/>
          </a:p>
        </p:txBody>
      </p:sp>
      <p:cxnSp>
        <p:nvCxnSpPr>
          <p:cNvPr id="11" name="Straight Connector 10"/>
          <p:cNvCxnSpPr/>
          <p:nvPr/>
        </p:nvCxnSpPr>
        <p:spPr>
          <a:xfrm>
            <a:off x="6629400" y="2057400"/>
            <a:ext cx="381000"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629400" y="2362200"/>
            <a:ext cx="381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2"/>
          <p:cNvPicPr>
            <a:picLocks noChangeAspect="1" noChangeArrowheads="1"/>
          </p:cNvPicPr>
          <p:nvPr/>
        </p:nvPicPr>
        <p:blipFill>
          <a:blip r:embed="rId3" cstate="print"/>
          <a:srcRect l="26415" t="43556" r="47728" b="10988"/>
          <a:stretch>
            <a:fillRect/>
          </a:stretch>
        </p:blipFill>
        <p:spPr bwMode="auto">
          <a:xfrm>
            <a:off x="2209800" y="5562600"/>
            <a:ext cx="924156" cy="380999"/>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PLAN</a:t>
            </a:r>
            <a:endParaRPr lang="en-US" dirty="0"/>
          </a:p>
        </p:txBody>
      </p:sp>
      <p:pic>
        <p:nvPicPr>
          <p:cNvPr id="4100" name="Picture 4"/>
          <p:cNvPicPr>
            <a:picLocks noGrp="1" noChangeAspect="1" noChangeArrowheads="1"/>
          </p:cNvPicPr>
          <p:nvPr>
            <p:ph sz="half" idx="4294967295"/>
          </p:nvPr>
        </p:nvPicPr>
        <p:blipFill>
          <a:blip r:embed="rId2" cstate="print"/>
          <a:srcRect l="20590" t="11351" r="34370" b="7316"/>
          <a:stretch>
            <a:fillRect/>
          </a:stretch>
        </p:blipFill>
        <p:spPr bwMode="auto">
          <a:xfrm>
            <a:off x="1828800" y="1143000"/>
            <a:ext cx="7315200" cy="5486400"/>
          </a:xfrm>
          <a:prstGeom prst="rect">
            <a:avLst/>
          </a:prstGeom>
          <a:ln>
            <a:noFill/>
          </a:ln>
          <a:effectLst>
            <a:outerShdw blurRad="190500" algn="tl" rotWithShape="0">
              <a:srgbClr val="000000">
                <a:alpha val="70000"/>
              </a:srgbClr>
            </a:outerShdw>
          </a:effectLst>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esktop\Billboards6.jpg"/>
          <p:cNvPicPr>
            <a:picLocks noGrp="1" noChangeAspect="1" noChangeArrowheads="1"/>
          </p:cNvPicPr>
          <p:nvPr>
            <p:ph sz="half" idx="1"/>
          </p:nvPr>
        </p:nvPicPr>
        <p:blipFill>
          <a:blip r:embed="rId2" cstate="print"/>
          <a:srcRect l="31579"/>
          <a:stretch>
            <a:fillRect/>
          </a:stretch>
        </p:blipFill>
        <p:spPr bwMode="auto">
          <a:xfrm>
            <a:off x="990600" y="1371600"/>
            <a:ext cx="5257800" cy="4495799"/>
          </a:xfrm>
          <a:prstGeom prst="rect">
            <a:avLst/>
          </a:prstGeom>
          <a:noFill/>
        </p:spPr>
      </p:pic>
      <p:sp>
        <p:nvSpPr>
          <p:cNvPr id="7" name="Content Placeholder 2"/>
          <p:cNvSpPr>
            <a:spLocks noGrp="1"/>
          </p:cNvSpPr>
          <p:nvPr>
            <p:ph sz="half" idx="2"/>
          </p:nvPr>
        </p:nvSpPr>
        <p:spPr>
          <a:xfrm>
            <a:off x="6248400" y="1600200"/>
            <a:ext cx="2438400" cy="4525963"/>
          </a:xfrm>
        </p:spPr>
        <p:txBody>
          <a:bodyPr>
            <a:normAutofit fontScale="62500" lnSpcReduction="20000"/>
          </a:bodyPr>
          <a:lstStyle/>
          <a:p>
            <a:pPr algn="just">
              <a:buNone/>
            </a:pPr>
            <a:r>
              <a:rPr lang="en-US" dirty="0" smtClean="0"/>
              <a:t>	VIP ECO Complex construction project will be located in the calm and beautiful nature with fresh air not far from the downtown. This village  will be surrounded by a beautiful eco-system, including garden, fountains, green zone, scotch pines and spruces.</a:t>
            </a:r>
          </a:p>
        </p:txBody>
      </p:sp>
      <p:sp>
        <p:nvSpPr>
          <p:cNvPr id="2" name="Title 1"/>
          <p:cNvSpPr>
            <a:spLocks noGrp="1"/>
          </p:cNvSpPr>
          <p:nvPr>
            <p:ph type="title"/>
          </p:nvPr>
        </p:nvSpPr>
        <p:spPr>
          <a:xfrm>
            <a:off x="457200" y="685800"/>
            <a:ext cx="8229600" cy="609600"/>
          </a:xfrm>
        </p:spPr>
        <p:txBody>
          <a:bodyPr>
            <a:normAutofit fontScale="90000"/>
          </a:bodyPr>
          <a:lstStyle/>
          <a:p>
            <a:pPr algn="l"/>
            <a:r>
              <a:rPr lang="en-US" sz="2800" dirty="0" smtClean="0"/>
              <a:t>     </a:t>
            </a:r>
            <a:br>
              <a:rPr lang="en-US" sz="2800" dirty="0" smtClean="0"/>
            </a:br>
            <a:r>
              <a:rPr lang="en-US" sz="2800" dirty="0" smtClean="0"/>
              <a:t>  Appearance of VIP ECO Complex</a:t>
            </a:r>
            <a:br>
              <a:rPr lang="en-US" sz="2800" dirty="0" smtClean="0"/>
            </a:br>
            <a:r>
              <a:rPr lang="en-US" sz="2800" dirty="0" smtClean="0"/>
              <a:t> </a:t>
            </a:r>
            <a:endParaRPr lang="en-US" sz="2800" dirty="0"/>
          </a:p>
        </p:txBody>
      </p:sp>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er\stock-vector-green-house-55254730.jpg"/>
          <p:cNvPicPr>
            <a:picLocks noChangeAspect="1" noChangeArrowheads="1"/>
          </p:cNvPicPr>
          <p:nvPr/>
        </p:nvPicPr>
        <p:blipFill>
          <a:blip r:embed="rId2" cstate="print"/>
          <a:srcRect b="4072"/>
          <a:stretch>
            <a:fillRect/>
          </a:stretch>
        </p:blipFill>
        <p:spPr bwMode="auto">
          <a:xfrm>
            <a:off x="2057400" y="838200"/>
            <a:ext cx="5180143" cy="5190067"/>
          </a:xfrm>
          <a:prstGeom prst="rect">
            <a:avLst/>
          </a:prstGeom>
          <a:noFill/>
        </p:spPr>
      </p:pic>
      <p:sp>
        <p:nvSpPr>
          <p:cNvPr id="6" name="Content Placeholder 5"/>
          <p:cNvSpPr>
            <a:spLocks noGrp="1"/>
          </p:cNvSpPr>
          <p:nvPr>
            <p:ph idx="1"/>
          </p:nvPr>
        </p:nvSpPr>
        <p:spPr/>
        <p:txBody>
          <a:bodyPr>
            <a:normAutofit fontScale="85000" lnSpcReduction="20000"/>
          </a:bodyPr>
          <a:lstStyle/>
          <a:p>
            <a:pPr>
              <a:buNone/>
            </a:pPr>
            <a:r>
              <a:rPr lang="en-US" dirty="0" smtClean="0"/>
              <a:t>‘’VIP Eco Villa’’ in an 170 square meter lush area where 130 villa with </a:t>
            </a:r>
            <a:r>
              <a:rPr lang="en-US" smtClean="0"/>
              <a:t>gross 700 </a:t>
            </a:r>
            <a:r>
              <a:rPr lang="en-US" dirty="0" smtClean="0"/>
              <a:t>square meter   positioned ; become prominent with eco-friendly, smart systems applications that enables energy saving. It values every single detail including retrenching from materials used in villa construction by considering future of our world against global climate change thread through  producing its own resources, environmentalist project that enables recycling. </a:t>
            </a:r>
          </a:p>
          <a:p>
            <a:pPr>
              <a:buNone/>
            </a:pPr>
            <a:r>
              <a:rPr lang="en-US" dirty="0" smtClean="0"/>
              <a:t>’’ VIP ECO Complex ’’ where natural resources used reasonable for a sustainable future, has been designed with high technology considering some notions like lower carbon emission, energy efficiency, renewable resources, temperature saving and recycling. </a:t>
            </a:r>
            <a:endParaRPr lang="en-US" dirty="0"/>
          </a:p>
        </p:txBody>
      </p:sp>
      <p:sp>
        <p:nvSpPr>
          <p:cNvPr id="5" name="Title 4"/>
          <p:cNvSpPr>
            <a:spLocks noGrp="1"/>
          </p:cNvSpPr>
          <p:nvPr>
            <p:ph type="title"/>
          </p:nvPr>
        </p:nvSpPr>
        <p:spPr>
          <a:xfrm>
            <a:off x="457200" y="274638"/>
            <a:ext cx="8229600" cy="944562"/>
          </a:xfrm>
        </p:spPr>
        <p:txBody>
          <a:bodyPr>
            <a:normAutofit fontScale="90000"/>
          </a:bodyPr>
          <a:lstStyle/>
          <a:p>
            <a:r>
              <a:rPr lang="en-US" dirty="0" smtClean="0"/>
              <a:t/>
            </a:r>
            <a:br>
              <a:rPr lang="en-US" dirty="0" smtClean="0"/>
            </a:br>
            <a:r>
              <a:rPr lang="en-US" sz="3600" dirty="0" smtClean="0">
                <a:solidFill>
                  <a:srgbClr val="00B0F0"/>
                </a:solidFill>
              </a:rPr>
              <a:t>Power of water, sun, wind allows energy saving… </a:t>
            </a:r>
            <a:r>
              <a:rPr lang="en-US" dirty="0" smtClean="0"/>
              <a:t/>
            </a:r>
            <a:br>
              <a:rPr lang="en-US" dirty="0" smtClean="0"/>
            </a:br>
            <a:endParaRPr lang="en-US" dirty="0"/>
          </a:p>
        </p:txBody>
      </p:sp>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5"/>
          <p:cNvPicPr>
            <a:picLocks noChangeAspect="1" noChangeArrowheads="1"/>
          </p:cNvPicPr>
          <p:nvPr/>
        </p:nvPicPr>
        <p:blipFill>
          <a:blip r:embed="rId2" cstate="print"/>
          <a:srcRect l="37116" t="70833" r="31259" b="18750"/>
          <a:stretch>
            <a:fillRect/>
          </a:stretch>
        </p:blipFill>
        <p:spPr bwMode="auto">
          <a:xfrm>
            <a:off x="3657600" y="5715000"/>
            <a:ext cx="4114800" cy="762000"/>
          </a:xfrm>
          <a:prstGeom prst="rect">
            <a:avLst/>
          </a:prstGeom>
          <a:noFill/>
          <a:ln w="9525">
            <a:noFill/>
            <a:miter lim="800000"/>
            <a:headEnd/>
            <a:tailEnd/>
          </a:ln>
        </p:spPr>
      </p:pic>
      <p:pic>
        <p:nvPicPr>
          <p:cNvPr id="16386" name="Picture 2"/>
          <p:cNvPicPr>
            <a:picLocks noChangeAspect="1" noChangeArrowheads="1"/>
          </p:cNvPicPr>
          <p:nvPr/>
        </p:nvPicPr>
        <p:blipFill>
          <a:blip r:embed="rId3" cstate="print"/>
          <a:srcRect l="36896" t="16667" r="43192" b="16667"/>
          <a:stretch>
            <a:fillRect/>
          </a:stretch>
        </p:blipFill>
        <p:spPr bwMode="auto">
          <a:xfrm>
            <a:off x="1066800" y="1600200"/>
            <a:ext cx="2590800" cy="48768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 </a:t>
            </a:r>
            <a:endParaRPr lang="en-US" dirty="0"/>
          </a:p>
        </p:txBody>
      </p:sp>
      <p:sp>
        <p:nvSpPr>
          <p:cNvPr id="4" name="Subtitle 3"/>
          <p:cNvSpPr>
            <a:spLocks noGrp="1"/>
          </p:cNvSpPr>
          <p:nvPr>
            <p:ph type="subTitle" idx="4294967295"/>
          </p:nvPr>
        </p:nvSpPr>
        <p:spPr>
          <a:xfrm>
            <a:off x="0" y="381000"/>
            <a:ext cx="7010400" cy="1600200"/>
          </a:xfrm>
        </p:spPr>
        <p:txBody>
          <a:bodyPr>
            <a:normAutofit fontScale="47500" lnSpcReduction="20000"/>
          </a:bodyPr>
          <a:lstStyle/>
          <a:p>
            <a:endParaRPr lang="en-US" dirty="0" smtClean="0"/>
          </a:p>
          <a:p>
            <a:pPr algn="ctr"/>
            <a:r>
              <a:rPr lang="en-US" sz="6400" dirty="0" smtClean="0">
                <a:solidFill>
                  <a:schemeClr val="tx2">
                    <a:lumMod val="60000"/>
                    <a:lumOff val="40000"/>
                  </a:schemeClr>
                </a:solidFill>
              </a:rPr>
              <a:t>All Villa’s exterior and interior design and decoration are</a:t>
            </a:r>
            <a:endParaRPr lang="en-US" sz="6400" dirty="0">
              <a:solidFill>
                <a:schemeClr val="tx2">
                  <a:lumMod val="60000"/>
                  <a:lumOff val="40000"/>
                </a:schemeClr>
              </a:solidFill>
            </a:endParaRPr>
          </a:p>
        </p:txBody>
      </p:sp>
      <p:pic>
        <p:nvPicPr>
          <p:cNvPr id="16387" name="Picture 3"/>
          <p:cNvPicPr>
            <a:picLocks noChangeAspect="1" noChangeArrowheads="1"/>
          </p:cNvPicPr>
          <p:nvPr/>
        </p:nvPicPr>
        <p:blipFill>
          <a:blip r:embed="rId4" cstate="print"/>
          <a:srcRect l="36896" t="18750" r="42606" b="53125"/>
          <a:stretch>
            <a:fillRect/>
          </a:stretch>
        </p:blipFill>
        <p:spPr bwMode="auto">
          <a:xfrm>
            <a:off x="3657600" y="3124200"/>
            <a:ext cx="2667000" cy="2057400"/>
          </a:xfrm>
          <a:prstGeom prst="rect">
            <a:avLst/>
          </a:prstGeom>
          <a:noFill/>
          <a:ln w="9525">
            <a:noFill/>
            <a:miter lim="800000"/>
            <a:headEnd/>
            <a:tailEnd/>
          </a:ln>
        </p:spPr>
      </p:pic>
      <p:pic>
        <p:nvPicPr>
          <p:cNvPr id="16388" name="Picture 4"/>
          <p:cNvPicPr>
            <a:picLocks noChangeAspect="1" noChangeArrowheads="1"/>
          </p:cNvPicPr>
          <p:nvPr/>
        </p:nvPicPr>
        <p:blipFill>
          <a:blip r:embed="rId2" cstate="print"/>
          <a:srcRect l="37116" t="38542" r="38872" b="47916"/>
          <a:stretch>
            <a:fillRect/>
          </a:stretch>
        </p:blipFill>
        <p:spPr bwMode="auto">
          <a:xfrm>
            <a:off x="3657600" y="1600200"/>
            <a:ext cx="3124200" cy="99060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5" name="Picture 7"/>
          <p:cNvPicPr>
            <a:picLocks noGrp="1" noChangeAspect="1" noChangeArrowheads="1"/>
          </p:cNvPicPr>
          <p:nvPr>
            <p:ph idx="1"/>
          </p:nvPr>
        </p:nvPicPr>
        <p:blipFill>
          <a:blip r:embed="rId2" cstate="print"/>
          <a:srcRect l="23333" t="2808" r="2000" b="45018"/>
          <a:stretch>
            <a:fillRect/>
          </a:stretch>
        </p:blipFill>
        <p:spPr bwMode="auto">
          <a:xfrm>
            <a:off x="762000" y="1828800"/>
            <a:ext cx="7112000" cy="38100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57200" y="274638"/>
            <a:ext cx="8229600" cy="1325562"/>
          </a:xfrm>
        </p:spPr>
        <p:txBody>
          <a:bodyPr>
            <a:normAutofit fontScale="90000"/>
          </a:bodyPr>
          <a:lstStyle/>
          <a:p>
            <a:r>
              <a:rPr lang="en-US" sz="3600" dirty="0" smtClean="0"/>
              <a:t/>
            </a:r>
            <a:br>
              <a:rPr lang="en-US" sz="3600" dirty="0" smtClean="0"/>
            </a:br>
            <a:r>
              <a:rPr lang="en-US" sz="3600" dirty="0" smtClean="0"/>
              <a:t>We will planned to build modern and luxury designed 3-4 types of 130 villa. </a:t>
            </a:r>
            <a:br>
              <a:rPr lang="en-US" sz="3600" dirty="0" smtClean="0"/>
            </a:br>
            <a:r>
              <a:rPr lang="en-US" sz="3100" dirty="0" smtClean="0">
                <a:solidFill>
                  <a:schemeClr val="accent1">
                    <a:lumMod val="75000"/>
                  </a:schemeClr>
                </a:solidFill>
              </a:rPr>
              <a:t>Type 1</a:t>
            </a:r>
            <a:r>
              <a:rPr lang="en-US" sz="3600" dirty="0" smtClean="0"/>
              <a:t/>
            </a:r>
            <a:br>
              <a:rPr lang="en-US" sz="3600" dirty="0" smtClean="0"/>
            </a:br>
            <a:endParaRPr lang="en-US" dirty="0"/>
          </a:p>
        </p:txBody>
      </p:sp>
      <p:pic>
        <p:nvPicPr>
          <p:cNvPr id="10" name="Picture 5"/>
          <p:cNvPicPr>
            <a:picLocks noChangeAspect="1" noChangeArrowheads="1"/>
          </p:cNvPicPr>
          <p:nvPr/>
        </p:nvPicPr>
        <p:blipFill>
          <a:blip r:embed="rId3" cstate="print"/>
          <a:srcRect l="32796" t="20833" r="32065" b="9375"/>
          <a:stretch>
            <a:fillRect/>
          </a:stretch>
        </p:blipFill>
        <p:spPr bwMode="auto">
          <a:xfrm>
            <a:off x="6705600" y="44958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066800" y="1295401"/>
            <a:ext cx="7315200" cy="4448564"/>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l="32796" t="20833" r="32065" b="9375"/>
          <a:stretch>
            <a:fillRect/>
          </a:stretch>
        </p:blipFill>
        <p:spPr bwMode="auto">
          <a:xfrm>
            <a:off x="7162800" y="44958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cstate="print"/>
          <a:srcRect/>
          <a:stretch>
            <a:fillRect/>
          </a:stretch>
        </p:blipFill>
        <p:spPr bwMode="auto">
          <a:xfrm>
            <a:off x="1143000" y="1219200"/>
            <a:ext cx="7392277" cy="4572000"/>
          </a:xfrm>
          <a:prstGeom prst="rect">
            <a:avLst/>
          </a:prstGeom>
          <a:noFill/>
          <a:ln w="9525">
            <a:noFill/>
            <a:miter lim="800000"/>
            <a:headEnd/>
            <a:tailEnd/>
          </a:ln>
        </p:spPr>
      </p:pic>
      <p:pic>
        <p:nvPicPr>
          <p:cNvPr id="6" name="Picture 5"/>
          <p:cNvPicPr>
            <a:picLocks noChangeAspect="1" noChangeArrowheads="1"/>
          </p:cNvPicPr>
          <p:nvPr/>
        </p:nvPicPr>
        <p:blipFill>
          <a:blip r:embed="rId3" cstate="print"/>
          <a:srcRect l="32796" t="20833" r="32065" b="9375"/>
          <a:stretch>
            <a:fillRect/>
          </a:stretch>
        </p:blipFill>
        <p:spPr bwMode="auto">
          <a:xfrm>
            <a:off x="7315200" y="45720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1143000" y="1219200"/>
            <a:ext cx="7272759" cy="4191000"/>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l="32796" t="20833" r="32065" b="9375"/>
          <a:stretch>
            <a:fillRect/>
          </a:stretch>
        </p:blipFill>
        <p:spPr bwMode="auto">
          <a:xfrm>
            <a:off x="7239000" y="42672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User\Pictures\1.jpg"/>
          <p:cNvPicPr>
            <a:picLocks noGrp="1" noChangeAspect="1" noChangeArrowheads="1"/>
          </p:cNvPicPr>
          <p:nvPr>
            <p:ph idx="1"/>
          </p:nvPr>
        </p:nvPicPr>
        <p:blipFill>
          <a:blip r:embed="rId2" cstate="print"/>
          <a:stretch>
            <a:fillRect/>
          </a:stretch>
        </p:blipFill>
        <p:spPr bwMode="auto">
          <a:xfrm>
            <a:off x="2514600" y="1371600"/>
            <a:ext cx="4181475" cy="4410075"/>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en-US" dirty="0" smtClean="0"/>
              <a:t>Basement </a:t>
            </a:r>
            <a:endParaRPr lang="en-US" dirty="0"/>
          </a:p>
        </p:txBody>
      </p:sp>
      <p:graphicFrame>
        <p:nvGraphicFramePr>
          <p:cNvPr id="5" name="Table 4"/>
          <p:cNvGraphicFramePr>
            <a:graphicFrameLocks noGrp="1"/>
          </p:cNvGraphicFramePr>
          <p:nvPr/>
        </p:nvGraphicFramePr>
        <p:xfrm>
          <a:off x="3657600" y="5943600"/>
          <a:ext cx="2514600" cy="365760"/>
        </p:xfrm>
        <a:graphic>
          <a:graphicData uri="http://schemas.openxmlformats.org/drawingml/2006/table">
            <a:tbl>
              <a:tblPr firstRow="1" bandRow="1">
                <a:tableStyleId>{5C22544A-7EE6-4342-B048-85BDC9FD1C3A}</a:tableStyleId>
              </a:tblPr>
              <a:tblGrid>
                <a:gridCol w="2514600"/>
              </a:tblGrid>
              <a:tr h="304800">
                <a:tc>
                  <a:txBody>
                    <a:bodyPr/>
                    <a:lstStyle/>
                    <a:p>
                      <a:pPr algn="ctr"/>
                      <a:r>
                        <a:rPr lang="en-US" dirty="0" smtClean="0"/>
                        <a:t>Site area- 170m2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Ground floor</a:t>
            </a:r>
            <a:endParaRPr lang="en-US" dirty="0"/>
          </a:p>
        </p:txBody>
      </p:sp>
      <p:pic>
        <p:nvPicPr>
          <p:cNvPr id="4" name="Picture 5" descr="C:\Users\User\Pictures\2.jpg"/>
          <p:cNvPicPr>
            <a:picLocks noChangeAspect="1" noChangeArrowheads="1"/>
          </p:cNvPicPr>
          <p:nvPr/>
        </p:nvPicPr>
        <p:blipFill>
          <a:blip r:embed="rId2" cstate="print"/>
          <a:srcRect/>
          <a:stretch>
            <a:fillRect/>
          </a:stretch>
        </p:blipFill>
        <p:spPr bwMode="auto">
          <a:xfrm>
            <a:off x="2590800" y="1524000"/>
            <a:ext cx="4191000" cy="4274959"/>
          </a:xfrm>
          <a:prstGeom prst="rect">
            <a:avLst/>
          </a:prstGeom>
          <a:ln>
            <a:noFill/>
          </a:ln>
          <a:effectLst>
            <a:outerShdw blurRad="190500" algn="tl" rotWithShape="0">
              <a:srgbClr val="000000">
                <a:alpha val="70000"/>
              </a:srgbClr>
            </a:outerShdw>
          </a:effectLst>
        </p:spPr>
      </p:pic>
      <p:graphicFrame>
        <p:nvGraphicFramePr>
          <p:cNvPr id="5" name="Table 4"/>
          <p:cNvGraphicFramePr>
            <a:graphicFrameLocks noGrp="1"/>
          </p:cNvGraphicFramePr>
          <p:nvPr/>
        </p:nvGraphicFramePr>
        <p:xfrm>
          <a:off x="3657600" y="5943600"/>
          <a:ext cx="2057400" cy="640080"/>
        </p:xfrm>
        <a:graphic>
          <a:graphicData uri="http://schemas.openxmlformats.org/drawingml/2006/table">
            <a:tbl>
              <a:tblPr firstRow="1" bandRow="1">
                <a:tableStyleId>{5C22544A-7EE6-4342-B048-85BDC9FD1C3A}</a:tableStyleId>
              </a:tblPr>
              <a:tblGrid>
                <a:gridCol w="2057400"/>
              </a:tblGrid>
              <a:tr h="304800">
                <a:tc>
                  <a:txBody>
                    <a:bodyPr/>
                    <a:lstStyle/>
                    <a:p>
                      <a:pPr algn="ctr"/>
                      <a:r>
                        <a:rPr lang="en-US" dirty="0" smtClean="0"/>
                        <a:t>Site area- 384m2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Users\User\Pictures\3.jpg"/>
          <p:cNvPicPr>
            <a:picLocks noChangeAspect="1" noChangeArrowheads="1"/>
          </p:cNvPicPr>
          <p:nvPr/>
        </p:nvPicPr>
        <p:blipFill>
          <a:blip r:embed="rId2" cstate="print"/>
          <a:srcRect/>
          <a:stretch>
            <a:fillRect/>
          </a:stretch>
        </p:blipFill>
        <p:spPr bwMode="auto">
          <a:xfrm>
            <a:off x="2743200" y="1295400"/>
            <a:ext cx="4267200" cy="4468009"/>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idx="4294967295"/>
          </p:nvPr>
        </p:nvSpPr>
        <p:spPr>
          <a:xfrm>
            <a:off x="0" y="274638"/>
            <a:ext cx="8229600" cy="1143000"/>
          </a:xfrm>
        </p:spPr>
        <p:txBody>
          <a:bodyPr/>
          <a:lstStyle/>
          <a:p>
            <a:r>
              <a:rPr lang="en-US" dirty="0" smtClean="0"/>
              <a:t>2</a:t>
            </a:r>
            <a:r>
              <a:rPr lang="en-US" baseline="30000" dirty="0" smtClean="0"/>
              <a:t>nd</a:t>
            </a:r>
            <a:r>
              <a:rPr lang="en-US" dirty="0" smtClean="0"/>
              <a:t> floor</a:t>
            </a:r>
            <a:endParaRPr lang="en-US" dirty="0"/>
          </a:p>
        </p:txBody>
      </p:sp>
      <p:graphicFrame>
        <p:nvGraphicFramePr>
          <p:cNvPr id="5" name="Table 4"/>
          <p:cNvGraphicFramePr>
            <a:graphicFrameLocks noGrp="1"/>
          </p:cNvGraphicFramePr>
          <p:nvPr/>
        </p:nvGraphicFramePr>
        <p:xfrm>
          <a:off x="3657600" y="5943600"/>
          <a:ext cx="2971800" cy="365760"/>
        </p:xfrm>
        <a:graphic>
          <a:graphicData uri="http://schemas.openxmlformats.org/drawingml/2006/table">
            <a:tbl>
              <a:tblPr firstRow="1" bandRow="1">
                <a:tableStyleId>{5C22544A-7EE6-4342-B048-85BDC9FD1C3A}</a:tableStyleId>
              </a:tblPr>
              <a:tblGrid>
                <a:gridCol w="2971800"/>
              </a:tblGrid>
              <a:tr h="304800">
                <a:tc>
                  <a:txBody>
                    <a:bodyPr/>
                    <a:lstStyle/>
                    <a:p>
                      <a:pPr algn="ctr"/>
                      <a:r>
                        <a:rPr lang="en-US" dirty="0" smtClean="0"/>
                        <a:t>Site area- 172m2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Grp="1" noChangeAspect="1" noChangeArrowheads="1"/>
          </p:cNvPicPr>
          <p:nvPr>
            <p:ph idx="1"/>
          </p:nvPr>
        </p:nvPicPr>
        <p:blipFill>
          <a:blip r:embed="rId2" cstate="print"/>
          <a:srcRect/>
          <a:stretch>
            <a:fillRect/>
          </a:stretch>
        </p:blipFill>
        <p:spPr bwMode="auto">
          <a:xfrm>
            <a:off x="1" y="0"/>
            <a:ext cx="3124199" cy="1785257"/>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endParaRPr lang="en-US"/>
          </a:p>
        </p:txBody>
      </p:sp>
      <p:pic>
        <p:nvPicPr>
          <p:cNvPr id="26627" name="Picture 3"/>
          <p:cNvPicPr>
            <a:picLocks noChangeAspect="1" noChangeArrowheads="1"/>
          </p:cNvPicPr>
          <p:nvPr/>
        </p:nvPicPr>
        <p:blipFill>
          <a:blip r:embed="rId3" cstate="print"/>
          <a:srcRect/>
          <a:stretch>
            <a:fillRect/>
          </a:stretch>
        </p:blipFill>
        <p:spPr bwMode="auto">
          <a:xfrm>
            <a:off x="3124200" y="0"/>
            <a:ext cx="3216798" cy="1828800"/>
          </a:xfrm>
          <a:prstGeom prst="rect">
            <a:avLst/>
          </a:prstGeom>
          <a:noFill/>
          <a:ln w="9525">
            <a:noFill/>
            <a:miter lim="800000"/>
            <a:headEnd/>
            <a:tailEnd/>
          </a:ln>
        </p:spPr>
      </p:pic>
      <p:pic>
        <p:nvPicPr>
          <p:cNvPr id="26628" name="Picture 4"/>
          <p:cNvPicPr>
            <a:picLocks noChangeAspect="1" noChangeArrowheads="1"/>
          </p:cNvPicPr>
          <p:nvPr/>
        </p:nvPicPr>
        <p:blipFill>
          <a:blip r:embed="rId4" cstate="print"/>
          <a:srcRect/>
          <a:stretch>
            <a:fillRect/>
          </a:stretch>
        </p:blipFill>
        <p:spPr bwMode="auto">
          <a:xfrm>
            <a:off x="6248400" y="-1"/>
            <a:ext cx="2895600" cy="1769533"/>
          </a:xfrm>
          <a:prstGeom prst="rect">
            <a:avLst/>
          </a:prstGeom>
          <a:noFill/>
          <a:ln w="9525">
            <a:noFill/>
            <a:miter lim="800000"/>
            <a:headEnd/>
            <a:tailEnd/>
          </a:ln>
        </p:spPr>
      </p:pic>
      <p:pic>
        <p:nvPicPr>
          <p:cNvPr id="26629" name="Picture 5"/>
          <p:cNvPicPr>
            <a:picLocks noChangeAspect="1" noChangeArrowheads="1"/>
          </p:cNvPicPr>
          <p:nvPr/>
        </p:nvPicPr>
        <p:blipFill>
          <a:blip r:embed="rId5" cstate="print"/>
          <a:srcRect/>
          <a:stretch>
            <a:fillRect/>
          </a:stretch>
        </p:blipFill>
        <p:spPr bwMode="auto">
          <a:xfrm>
            <a:off x="0" y="1752600"/>
            <a:ext cx="3124200" cy="1702150"/>
          </a:xfrm>
          <a:prstGeom prst="rect">
            <a:avLst/>
          </a:prstGeom>
          <a:noFill/>
          <a:ln w="9525">
            <a:noFill/>
            <a:miter lim="800000"/>
            <a:headEnd/>
            <a:tailEnd/>
          </a:ln>
        </p:spPr>
      </p:pic>
      <p:pic>
        <p:nvPicPr>
          <p:cNvPr id="26630" name="Picture 6"/>
          <p:cNvPicPr>
            <a:picLocks noChangeAspect="1" noChangeArrowheads="1"/>
          </p:cNvPicPr>
          <p:nvPr/>
        </p:nvPicPr>
        <p:blipFill>
          <a:blip r:embed="rId6" cstate="print"/>
          <a:srcRect/>
          <a:stretch>
            <a:fillRect/>
          </a:stretch>
        </p:blipFill>
        <p:spPr bwMode="auto">
          <a:xfrm>
            <a:off x="3048000" y="1752600"/>
            <a:ext cx="3124200" cy="1702150"/>
          </a:xfrm>
          <a:prstGeom prst="rect">
            <a:avLst/>
          </a:prstGeom>
          <a:noFill/>
          <a:ln w="9525">
            <a:noFill/>
            <a:miter lim="800000"/>
            <a:headEnd/>
            <a:tailEnd/>
          </a:ln>
        </p:spPr>
      </p:pic>
      <p:pic>
        <p:nvPicPr>
          <p:cNvPr id="26631" name="Picture 7"/>
          <p:cNvPicPr>
            <a:picLocks noChangeAspect="1" noChangeArrowheads="1"/>
          </p:cNvPicPr>
          <p:nvPr/>
        </p:nvPicPr>
        <p:blipFill>
          <a:blip r:embed="rId7" cstate="print"/>
          <a:srcRect/>
          <a:stretch>
            <a:fillRect/>
          </a:stretch>
        </p:blipFill>
        <p:spPr bwMode="auto">
          <a:xfrm>
            <a:off x="6172199" y="1752600"/>
            <a:ext cx="3076935" cy="1676400"/>
          </a:xfrm>
          <a:prstGeom prst="rect">
            <a:avLst/>
          </a:prstGeom>
          <a:noFill/>
          <a:ln w="9525">
            <a:noFill/>
            <a:miter lim="800000"/>
            <a:headEnd/>
            <a:tailEnd/>
          </a:ln>
        </p:spPr>
      </p:pic>
      <p:pic>
        <p:nvPicPr>
          <p:cNvPr id="26633" name="Picture 9"/>
          <p:cNvPicPr>
            <a:picLocks noChangeAspect="1" noChangeArrowheads="1"/>
          </p:cNvPicPr>
          <p:nvPr/>
        </p:nvPicPr>
        <p:blipFill>
          <a:blip r:embed="rId8" cstate="print"/>
          <a:srcRect/>
          <a:stretch>
            <a:fillRect/>
          </a:stretch>
        </p:blipFill>
        <p:spPr bwMode="auto">
          <a:xfrm>
            <a:off x="1" y="3429000"/>
            <a:ext cx="3076936" cy="1676400"/>
          </a:xfrm>
          <a:prstGeom prst="rect">
            <a:avLst/>
          </a:prstGeom>
          <a:noFill/>
          <a:ln w="9525">
            <a:noFill/>
            <a:miter lim="800000"/>
            <a:headEnd/>
            <a:tailEnd/>
          </a:ln>
        </p:spPr>
      </p:pic>
      <p:pic>
        <p:nvPicPr>
          <p:cNvPr id="26634" name="Picture 10"/>
          <p:cNvPicPr>
            <a:picLocks noChangeAspect="1" noChangeArrowheads="1"/>
          </p:cNvPicPr>
          <p:nvPr/>
        </p:nvPicPr>
        <p:blipFill>
          <a:blip r:embed="rId9" cstate="print"/>
          <a:srcRect/>
          <a:stretch>
            <a:fillRect/>
          </a:stretch>
        </p:blipFill>
        <p:spPr bwMode="auto">
          <a:xfrm>
            <a:off x="3048000" y="3429000"/>
            <a:ext cx="3124200" cy="1676400"/>
          </a:xfrm>
          <a:prstGeom prst="rect">
            <a:avLst/>
          </a:prstGeom>
          <a:noFill/>
          <a:ln w="9525">
            <a:noFill/>
            <a:miter lim="800000"/>
            <a:headEnd/>
            <a:tailEnd/>
          </a:ln>
        </p:spPr>
      </p:pic>
      <p:pic>
        <p:nvPicPr>
          <p:cNvPr id="26635" name="Picture 11"/>
          <p:cNvPicPr>
            <a:picLocks noChangeAspect="1" noChangeArrowheads="1"/>
          </p:cNvPicPr>
          <p:nvPr/>
        </p:nvPicPr>
        <p:blipFill>
          <a:blip r:embed="rId10" cstate="print"/>
          <a:srcRect/>
          <a:stretch>
            <a:fillRect/>
          </a:stretch>
        </p:blipFill>
        <p:spPr bwMode="auto">
          <a:xfrm>
            <a:off x="6155803" y="3429000"/>
            <a:ext cx="2988197" cy="1628052"/>
          </a:xfrm>
          <a:prstGeom prst="rect">
            <a:avLst/>
          </a:prstGeom>
          <a:noFill/>
          <a:ln w="9525">
            <a:noFill/>
            <a:miter lim="800000"/>
            <a:headEnd/>
            <a:tailEnd/>
          </a:ln>
        </p:spPr>
      </p:pic>
      <p:pic>
        <p:nvPicPr>
          <p:cNvPr id="26636" name="Picture 12"/>
          <p:cNvPicPr>
            <a:picLocks noChangeAspect="1" noChangeArrowheads="1"/>
          </p:cNvPicPr>
          <p:nvPr/>
        </p:nvPicPr>
        <p:blipFill>
          <a:blip r:embed="rId11" cstate="print"/>
          <a:srcRect/>
          <a:stretch>
            <a:fillRect/>
          </a:stretch>
        </p:blipFill>
        <p:spPr bwMode="auto">
          <a:xfrm>
            <a:off x="0" y="5124450"/>
            <a:ext cx="3181832" cy="1733550"/>
          </a:xfrm>
          <a:prstGeom prst="rect">
            <a:avLst/>
          </a:prstGeom>
          <a:noFill/>
          <a:ln w="9525">
            <a:noFill/>
            <a:miter lim="800000"/>
            <a:headEnd/>
            <a:tailEnd/>
          </a:ln>
        </p:spPr>
      </p:pic>
      <p:pic>
        <p:nvPicPr>
          <p:cNvPr id="26637" name="Picture 13"/>
          <p:cNvPicPr>
            <a:picLocks noChangeAspect="1" noChangeArrowheads="1"/>
          </p:cNvPicPr>
          <p:nvPr/>
        </p:nvPicPr>
        <p:blipFill>
          <a:blip r:embed="rId12" cstate="print"/>
          <a:srcRect/>
          <a:stretch>
            <a:fillRect/>
          </a:stretch>
        </p:blipFill>
        <p:spPr bwMode="auto">
          <a:xfrm>
            <a:off x="3124200" y="5029200"/>
            <a:ext cx="3048000" cy="1828800"/>
          </a:xfrm>
          <a:prstGeom prst="rect">
            <a:avLst/>
          </a:prstGeom>
          <a:noFill/>
          <a:ln w="9525">
            <a:noFill/>
            <a:miter lim="800000"/>
            <a:headEnd/>
            <a:tailEnd/>
          </a:ln>
        </p:spPr>
      </p:pic>
      <p:pic>
        <p:nvPicPr>
          <p:cNvPr id="26638" name="Picture 14"/>
          <p:cNvPicPr>
            <a:picLocks noChangeAspect="1" noChangeArrowheads="1"/>
          </p:cNvPicPr>
          <p:nvPr/>
        </p:nvPicPr>
        <p:blipFill>
          <a:blip r:embed="rId13" cstate="print"/>
          <a:srcRect/>
          <a:stretch>
            <a:fillRect/>
          </a:stretch>
        </p:blipFill>
        <p:spPr bwMode="auto">
          <a:xfrm>
            <a:off x="6096000" y="5048250"/>
            <a:ext cx="3048000" cy="180975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srcRect l="23333" t="2699" r="2000" b="45127"/>
          <a:stretch>
            <a:fillRect/>
          </a:stretch>
        </p:blipFill>
        <p:spPr bwMode="auto">
          <a:xfrm>
            <a:off x="990600" y="1371600"/>
            <a:ext cx="7254240" cy="3886200"/>
          </a:xfrm>
          <a:prstGeom prst="rect">
            <a:avLst/>
          </a:prstGeom>
          <a:noFill/>
          <a:ln w="9525">
            <a:noFill/>
            <a:miter lim="800000"/>
            <a:headEnd/>
            <a:tailEnd/>
          </a:ln>
        </p:spPr>
      </p:pic>
      <p:sp>
        <p:nvSpPr>
          <p:cNvPr id="2" name="Title 1"/>
          <p:cNvSpPr>
            <a:spLocks noGrp="1"/>
          </p:cNvSpPr>
          <p:nvPr>
            <p:ph type="title"/>
          </p:nvPr>
        </p:nvSpPr>
        <p:spPr>
          <a:xfrm>
            <a:off x="457200" y="274638"/>
            <a:ext cx="8229600" cy="944562"/>
          </a:xfrm>
        </p:spPr>
        <p:txBody>
          <a:bodyPr/>
          <a:lstStyle/>
          <a:p>
            <a:r>
              <a:rPr lang="en-US" dirty="0" smtClean="0">
                <a:solidFill>
                  <a:schemeClr val="accent1">
                    <a:lumMod val="75000"/>
                  </a:schemeClr>
                </a:solidFill>
              </a:rPr>
              <a:t>Type 2</a:t>
            </a:r>
            <a:endParaRPr lang="en-US" dirty="0">
              <a:solidFill>
                <a:schemeClr val="accent1">
                  <a:lumMod val="75000"/>
                </a:schemeClr>
              </a:solidFill>
            </a:endParaRPr>
          </a:p>
        </p:txBody>
      </p:sp>
      <p:pic>
        <p:nvPicPr>
          <p:cNvPr id="5" name="Picture 5"/>
          <p:cNvPicPr>
            <a:picLocks noChangeAspect="1" noChangeArrowheads="1"/>
          </p:cNvPicPr>
          <p:nvPr/>
        </p:nvPicPr>
        <p:blipFill>
          <a:blip r:embed="rId3" cstate="print"/>
          <a:srcRect l="32796" t="20833" r="32065" b="9375"/>
          <a:stretch>
            <a:fillRect/>
          </a:stretch>
        </p:blipFill>
        <p:spPr bwMode="auto">
          <a:xfrm>
            <a:off x="7162800" y="41910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990600" y="1295400"/>
            <a:ext cx="7272760" cy="4267200"/>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l="32796" t="20833" r="32065" b="9375"/>
          <a:stretch>
            <a:fillRect/>
          </a:stretch>
        </p:blipFill>
        <p:spPr bwMode="auto">
          <a:xfrm>
            <a:off x="7086600" y="43434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cstate="print"/>
          <a:srcRect/>
          <a:stretch>
            <a:fillRect/>
          </a:stretch>
        </p:blipFill>
        <p:spPr bwMode="auto">
          <a:xfrm>
            <a:off x="685800" y="1524000"/>
            <a:ext cx="7972063" cy="4343400"/>
          </a:xfrm>
          <a:prstGeom prst="rect">
            <a:avLst/>
          </a:prstGeom>
          <a:noFill/>
          <a:ln w="9525">
            <a:noFill/>
            <a:miter lim="800000"/>
            <a:headEnd/>
            <a:tailEnd/>
          </a:ln>
        </p:spPr>
      </p:pic>
      <p:sp>
        <p:nvSpPr>
          <p:cNvPr id="2" name="Title 1"/>
          <p:cNvSpPr>
            <a:spLocks noGrp="1"/>
          </p:cNvSpPr>
          <p:nvPr>
            <p:ph type="title"/>
          </p:nvPr>
        </p:nvSpPr>
        <p:spPr/>
        <p:txBody>
          <a:bodyPr/>
          <a:lstStyle/>
          <a:p>
            <a:endParaRPr lang="en-US"/>
          </a:p>
        </p:txBody>
      </p:sp>
      <p:pic>
        <p:nvPicPr>
          <p:cNvPr id="5" name="Picture 5"/>
          <p:cNvPicPr>
            <a:picLocks noChangeAspect="1" noChangeArrowheads="1"/>
          </p:cNvPicPr>
          <p:nvPr/>
        </p:nvPicPr>
        <p:blipFill>
          <a:blip r:embed="rId3" cstate="print"/>
          <a:srcRect l="32796" t="20833" r="32065" b="9375"/>
          <a:stretch>
            <a:fillRect/>
          </a:stretch>
        </p:blipFill>
        <p:spPr bwMode="auto">
          <a:xfrm>
            <a:off x="7391400" y="46482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914400" y="1219200"/>
            <a:ext cx="7552481" cy="4343400"/>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l="32796" t="20833" r="32065" b="9375"/>
          <a:stretch>
            <a:fillRect/>
          </a:stretch>
        </p:blipFill>
        <p:spPr bwMode="auto">
          <a:xfrm>
            <a:off x="7239000" y="43434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2057401" y="1143001"/>
            <a:ext cx="4876800" cy="4876800"/>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a:xfrm>
            <a:off x="457200" y="274638"/>
            <a:ext cx="8229600" cy="1020762"/>
          </a:xfrm>
        </p:spPr>
        <p:txBody>
          <a:bodyPr/>
          <a:lstStyle/>
          <a:p>
            <a:r>
              <a:rPr lang="en-US" dirty="0" smtClean="0"/>
              <a:t>Basement</a:t>
            </a:r>
            <a:endParaRPr lang="en-US" dirty="0"/>
          </a:p>
        </p:txBody>
      </p:sp>
      <p:graphicFrame>
        <p:nvGraphicFramePr>
          <p:cNvPr id="5" name="Table 4"/>
          <p:cNvGraphicFramePr>
            <a:graphicFrameLocks noGrp="1"/>
          </p:cNvGraphicFramePr>
          <p:nvPr/>
        </p:nvGraphicFramePr>
        <p:xfrm>
          <a:off x="3657600" y="6096000"/>
          <a:ext cx="2971800" cy="365760"/>
        </p:xfrm>
        <a:graphic>
          <a:graphicData uri="http://schemas.openxmlformats.org/drawingml/2006/table">
            <a:tbl>
              <a:tblPr firstRow="1" bandRow="1">
                <a:tableStyleId>{5C22544A-7EE6-4342-B048-85BDC9FD1C3A}</a:tableStyleId>
              </a:tblPr>
              <a:tblGrid>
                <a:gridCol w="2971800"/>
              </a:tblGrid>
              <a:tr h="304800">
                <a:tc>
                  <a:txBody>
                    <a:bodyPr/>
                    <a:lstStyle/>
                    <a:p>
                      <a:pPr algn="ctr"/>
                      <a:r>
                        <a:rPr lang="en-US" dirty="0" smtClean="0"/>
                        <a:t>Site area- 179.5m2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cstate="print"/>
          <a:srcRect/>
          <a:stretch>
            <a:fillRect/>
          </a:stretch>
        </p:blipFill>
        <p:spPr bwMode="auto">
          <a:xfrm>
            <a:off x="2209800" y="1371600"/>
            <a:ext cx="4525963" cy="4525963"/>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en-US" dirty="0" smtClean="0"/>
              <a:t>Ground floor</a:t>
            </a:r>
            <a:endParaRPr lang="en-US" dirty="0"/>
          </a:p>
        </p:txBody>
      </p:sp>
      <p:graphicFrame>
        <p:nvGraphicFramePr>
          <p:cNvPr id="5" name="Table 4"/>
          <p:cNvGraphicFramePr>
            <a:graphicFrameLocks noGrp="1"/>
          </p:cNvGraphicFramePr>
          <p:nvPr/>
        </p:nvGraphicFramePr>
        <p:xfrm>
          <a:off x="3657600" y="5943600"/>
          <a:ext cx="2743200" cy="365760"/>
        </p:xfrm>
        <a:graphic>
          <a:graphicData uri="http://schemas.openxmlformats.org/drawingml/2006/table">
            <a:tbl>
              <a:tblPr firstRow="1" bandRow="1">
                <a:tableStyleId>{5C22544A-7EE6-4342-B048-85BDC9FD1C3A}</a:tableStyleId>
              </a:tblPr>
              <a:tblGrid>
                <a:gridCol w="2743200"/>
              </a:tblGrid>
              <a:tr h="304800">
                <a:tc>
                  <a:txBody>
                    <a:bodyPr/>
                    <a:lstStyle/>
                    <a:p>
                      <a:pPr algn="ctr"/>
                      <a:r>
                        <a:rPr lang="en-US" dirty="0" smtClean="0"/>
                        <a:t>Site area- 408.5m2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cstate="print"/>
          <a:srcRect/>
          <a:stretch>
            <a:fillRect/>
          </a:stretch>
        </p:blipFill>
        <p:spPr bwMode="auto">
          <a:xfrm>
            <a:off x="2362200" y="1219200"/>
            <a:ext cx="4648200" cy="4648200"/>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en-US" dirty="0" smtClean="0"/>
              <a:t>2</a:t>
            </a:r>
            <a:r>
              <a:rPr lang="en-US" baseline="30000" dirty="0" smtClean="0"/>
              <a:t>nd</a:t>
            </a:r>
            <a:r>
              <a:rPr lang="en-US" dirty="0" smtClean="0"/>
              <a:t> floor</a:t>
            </a:r>
            <a:endParaRPr lang="en-US" dirty="0"/>
          </a:p>
        </p:txBody>
      </p:sp>
      <p:graphicFrame>
        <p:nvGraphicFramePr>
          <p:cNvPr id="5" name="Table 4"/>
          <p:cNvGraphicFramePr>
            <a:graphicFrameLocks noGrp="1"/>
          </p:cNvGraphicFramePr>
          <p:nvPr/>
        </p:nvGraphicFramePr>
        <p:xfrm>
          <a:off x="3657600" y="5943600"/>
          <a:ext cx="2895600" cy="365760"/>
        </p:xfrm>
        <a:graphic>
          <a:graphicData uri="http://schemas.openxmlformats.org/drawingml/2006/table">
            <a:tbl>
              <a:tblPr firstRow="1" bandRow="1">
                <a:tableStyleId>{5C22544A-7EE6-4342-B048-85BDC9FD1C3A}</a:tableStyleId>
              </a:tblPr>
              <a:tblGrid>
                <a:gridCol w="2895600"/>
              </a:tblGrid>
              <a:tr h="304800">
                <a:tc>
                  <a:txBody>
                    <a:bodyPr/>
                    <a:lstStyle/>
                    <a:p>
                      <a:pPr algn="ctr"/>
                      <a:r>
                        <a:rPr lang="en-US" dirty="0" smtClean="0"/>
                        <a:t>Site area- 171.3m2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3295650" cy="1795561"/>
          </a:xfrm>
          <a:prstGeom prst="rect">
            <a:avLst/>
          </a:prstGeom>
          <a:noFill/>
          <a:ln w="9525">
            <a:noFill/>
            <a:miter lim="800000"/>
            <a:headEnd/>
            <a:tailEnd/>
          </a:ln>
        </p:spPr>
      </p:pic>
      <p:pic>
        <p:nvPicPr>
          <p:cNvPr id="27652" name="Picture 4"/>
          <p:cNvPicPr>
            <a:picLocks noChangeAspect="1" noChangeArrowheads="1"/>
          </p:cNvPicPr>
          <p:nvPr/>
        </p:nvPicPr>
        <p:blipFill>
          <a:blip r:embed="rId3" cstate="print"/>
          <a:srcRect/>
          <a:stretch>
            <a:fillRect/>
          </a:stretch>
        </p:blipFill>
        <p:spPr bwMode="auto">
          <a:xfrm>
            <a:off x="3276600" y="0"/>
            <a:ext cx="3049256" cy="1752600"/>
          </a:xfrm>
          <a:prstGeom prst="rect">
            <a:avLst/>
          </a:prstGeom>
          <a:noFill/>
          <a:ln w="9525">
            <a:noFill/>
            <a:miter lim="800000"/>
            <a:headEnd/>
            <a:tailEnd/>
          </a:ln>
        </p:spPr>
      </p:pic>
      <p:pic>
        <p:nvPicPr>
          <p:cNvPr id="27653" name="Picture 5"/>
          <p:cNvPicPr>
            <a:picLocks noChangeAspect="1" noChangeArrowheads="1"/>
          </p:cNvPicPr>
          <p:nvPr/>
        </p:nvPicPr>
        <p:blipFill>
          <a:blip r:embed="rId4" cstate="print"/>
          <a:srcRect/>
          <a:stretch>
            <a:fillRect/>
          </a:stretch>
        </p:blipFill>
        <p:spPr bwMode="auto">
          <a:xfrm>
            <a:off x="6096000" y="1"/>
            <a:ext cx="3048000" cy="1752599"/>
          </a:xfrm>
          <a:prstGeom prst="rect">
            <a:avLst/>
          </a:prstGeom>
          <a:noFill/>
          <a:ln w="9525">
            <a:noFill/>
            <a:miter lim="800000"/>
            <a:headEnd/>
            <a:tailEnd/>
          </a:ln>
        </p:spPr>
      </p:pic>
      <p:pic>
        <p:nvPicPr>
          <p:cNvPr id="27654" name="Picture 6"/>
          <p:cNvPicPr>
            <a:picLocks noChangeAspect="1" noChangeArrowheads="1"/>
          </p:cNvPicPr>
          <p:nvPr/>
        </p:nvPicPr>
        <p:blipFill>
          <a:blip r:embed="rId5" cstate="print"/>
          <a:srcRect/>
          <a:stretch>
            <a:fillRect/>
          </a:stretch>
        </p:blipFill>
        <p:spPr bwMode="auto">
          <a:xfrm>
            <a:off x="0" y="1752600"/>
            <a:ext cx="3321693" cy="1809750"/>
          </a:xfrm>
          <a:prstGeom prst="rect">
            <a:avLst/>
          </a:prstGeom>
          <a:noFill/>
          <a:ln w="9525">
            <a:noFill/>
            <a:miter lim="800000"/>
            <a:headEnd/>
            <a:tailEnd/>
          </a:ln>
        </p:spPr>
      </p:pic>
      <p:pic>
        <p:nvPicPr>
          <p:cNvPr id="27655" name="Picture 7"/>
          <p:cNvPicPr>
            <a:picLocks noChangeAspect="1" noChangeArrowheads="1"/>
          </p:cNvPicPr>
          <p:nvPr/>
        </p:nvPicPr>
        <p:blipFill>
          <a:blip r:embed="rId6" cstate="print"/>
          <a:srcRect/>
          <a:stretch>
            <a:fillRect/>
          </a:stretch>
        </p:blipFill>
        <p:spPr bwMode="auto">
          <a:xfrm>
            <a:off x="3276600" y="1752600"/>
            <a:ext cx="3200400" cy="1743666"/>
          </a:xfrm>
          <a:prstGeom prst="rect">
            <a:avLst/>
          </a:prstGeom>
          <a:noFill/>
          <a:ln w="9525">
            <a:noFill/>
            <a:miter lim="800000"/>
            <a:headEnd/>
            <a:tailEnd/>
          </a:ln>
        </p:spPr>
      </p:pic>
      <p:pic>
        <p:nvPicPr>
          <p:cNvPr id="27656" name="Picture 8"/>
          <p:cNvPicPr>
            <a:picLocks noChangeAspect="1" noChangeArrowheads="1"/>
          </p:cNvPicPr>
          <p:nvPr/>
        </p:nvPicPr>
        <p:blipFill>
          <a:blip r:embed="rId7" cstate="print"/>
          <a:srcRect/>
          <a:stretch>
            <a:fillRect/>
          </a:stretch>
        </p:blipFill>
        <p:spPr bwMode="auto">
          <a:xfrm>
            <a:off x="6206924" y="1752600"/>
            <a:ext cx="2937076" cy="1752600"/>
          </a:xfrm>
          <a:prstGeom prst="rect">
            <a:avLst/>
          </a:prstGeom>
          <a:noFill/>
          <a:ln w="9525">
            <a:noFill/>
            <a:miter lim="800000"/>
            <a:headEnd/>
            <a:tailEnd/>
          </a:ln>
        </p:spPr>
      </p:pic>
      <p:pic>
        <p:nvPicPr>
          <p:cNvPr id="27657" name="Picture 9"/>
          <p:cNvPicPr>
            <a:picLocks noChangeAspect="1" noChangeArrowheads="1"/>
          </p:cNvPicPr>
          <p:nvPr/>
        </p:nvPicPr>
        <p:blipFill>
          <a:blip r:embed="rId8" cstate="print"/>
          <a:srcRect/>
          <a:stretch>
            <a:fillRect/>
          </a:stretch>
        </p:blipFill>
        <p:spPr bwMode="auto">
          <a:xfrm>
            <a:off x="0" y="3505200"/>
            <a:ext cx="3276600" cy="1785182"/>
          </a:xfrm>
          <a:prstGeom prst="rect">
            <a:avLst/>
          </a:prstGeom>
          <a:noFill/>
          <a:ln w="9525">
            <a:noFill/>
            <a:miter lim="800000"/>
            <a:headEnd/>
            <a:tailEnd/>
          </a:ln>
        </p:spPr>
      </p:pic>
      <p:pic>
        <p:nvPicPr>
          <p:cNvPr id="27658" name="Picture 10"/>
          <p:cNvPicPr>
            <a:picLocks noChangeAspect="1" noChangeArrowheads="1"/>
          </p:cNvPicPr>
          <p:nvPr/>
        </p:nvPicPr>
        <p:blipFill>
          <a:blip r:embed="rId9" cstate="print"/>
          <a:srcRect/>
          <a:stretch>
            <a:fillRect/>
          </a:stretch>
        </p:blipFill>
        <p:spPr bwMode="auto">
          <a:xfrm>
            <a:off x="3200400" y="3429000"/>
            <a:ext cx="3048000" cy="1905000"/>
          </a:xfrm>
          <a:prstGeom prst="rect">
            <a:avLst/>
          </a:prstGeom>
          <a:noFill/>
          <a:ln w="9525">
            <a:noFill/>
            <a:miter lim="800000"/>
            <a:headEnd/>
            <a:tailEnd/>
          </a:ln>
        </p:spPr>
      </p:pic>
      <p:pic>
        <p:nvPicPr>
          <p:cNvPr id="27659" name="Picture 11"/>
          <p:cNvPicPr>
            <a:picLocks noChangeAspect="1" noChangeArrowheads="1"/>
          </p:cNvPicPr>
          <p:nvPr/>
        </p:nvPicPr>
        <p:blipFill>
          <a:blip r:embed="rId10" cstate="print"/>
          <a:srcRect/>
          <a:stretch>
            <a:fillRect/>
          </a:stretch>
        </p:blipFill>
        <p:spPr bwMode="auto">
          <a:xfrm>
            <a:off x="6248400" y="3429000"/>
            <a:ext cx="2895600" cy="1905000"/>
          </a:xfrm>
          <a:prstGeom prst="rect">
            <a:avLst/>
          </a:prstGeom>
          <a:noFill/>
          <a:ln w="9525">
            <a:noFill/>
            <a:miter lim="800000"/>
            <a:headEnd/>
            <a:tailEnd/>
          </a:ln>
        </p:spPr>
      </p:pic>
      <p:pic>
        <p:nvPicPr>
          <p:cNvPr id="27660" name="Picture 12"/>
          <p:cNvPicPr>
            <a:picLocks noChangeAspect="1" noChangeArrowheads="1"/>
          </p:cNvPicPr>
          <p:nvPr/>
        </p:nvPicPr>
        <p:blipFill>
          <a:blip r:embed="rId11" cstate="print"/>
          <a:srcRect/>
          <a:stretch>
            <a:fillRect/>
          </a:stretch>
        </p:blipFill>
        <p:spPr bwMode="auto">
          <a:xfrm>
            <a:off x="0" y="5266734"/>
            <a:ext cx="3124200" cy="1591266"/>
          </a:xfrm>
          <a:prstGeom prst="rect">
            <a:avLst/>
          </a:prstGeom>
          <a:noFill/>
          <a:ln w="9525">
            <a:noFill/>
            <a:miter lim="800000"/>
            <a:headEnd/>
            <a:tailEnd/>
          </a:ln>
        </p:spPr>
      </p:pic>
      <p:pic>
        <p:nvPicPr>
          <p:cNvPr id="16" name="Picture 13"/>
          <p:cNvPicPr>
            <a:picLocks noChangeAspect="1" noChangeArrowheads="1"/>
          </p:cNvPicPr>
          <p:nvPr/>
        </p:nvPicPr>
        <p:blipFill>
          <a:blip r:embed="rId12" cstate="print"/>
          <a:srcRect/>
          <a:stretch>
            <a:fillRect/>
          </a:stretch>
        </p:blipFill>
        <p:spPr bwMode="auto">
          <a:xfrm>
            <a:off x="3124200" y="5120640"/>
            <a:ext cx="2895600" cy="1737360"/>
          </a:xfrm>
          <a:prstGeom prst="rect">
            <a:avLst/>
          </a:prstGeom>
          <a:noFill/>
          <a:ln w="9525">
            <a:noFill/>
            <a:miter lim="800000"/>
            <a:headEnd/>
            <a:tailEnd/>
          </a:ln>
        </p:spPr>
      </p:pic>
      <p:pic>
        <p:nvPicPr>
          <p:cNvPr id="17" name="Picture 14"/>
          <p:cNvPicPr>
            <a:picLocks noChangeAspect="1" noChangeArrowheads="1"/>
          </p:cNvPicPr>
          <p:nvPr/>
        </p:nvPicPr>
        <p:blipFill>
          <a:blip r:embed="rId13" cstate="print"/>
          <a:srcRect/>
          <a:stretch>
            <a:fillRect/>
          </a:stretch>
        </p:blipFill>
        <p:spPr bwMode="auto">
          <a:xfrm>
            <a:off x="5943600" y="5093494"/>
            <a:ext cx="3200400" cy="1764506"/>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cstate="print"/>
          <a:srcRect l="23333" t="1830" r="2000" b="44257"/>
          <a:stretch>
            <a:fillRect/>
          </a:stretch>
        </p:blipFill>
        <p:spPr bwMode="auto">
          <a:xfrm>
            <a:off x="1219200" y="1447800"/>
            <a:ext cx="7157883" cy="41910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Type 3</a:t>
            </a:r>
            <a:endParaRPr lang="en-US" dirty="0"/>
          </a:p>
        </p:txBody>
      </p:sp>
      <p:pic>
        <p:nvPicPr>
          <p:cNvPr id="5" name="Picture 5"/>
          <p:cNvPicPr>
            <a:picLocks noChangeAspect="1" noChangeArrowheads="1"/>
          </p:cNvPicPr>
          <p:nvPr/>
        </p:nvPicPr>
        <p:blipFill>
          <a:blip r:embed="rId3" cstate="print"/>
          <a:srcRect l="32796" t="20833" r="32065" b="9375"/>
          <a:stretch>
            <a:fillRect/>
          </a:stretch>
        </p:blipFill>
        <p:spPr bwMode="auto">
          <a:xfrm>
            <a:off x="7391400" y="44958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1066800" y="1371600"/>
            <a:ext cx="7237794" cy="4343400"/>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l="32796" t="20833" r="32065" b="9375"/>
          <a:stretch>
            <a:fillRect/>
          </a:stretch>
        </p:blipFill>
        <p:spPr bwMode="auto">
          <a:xfrm>
            <a:off x="7086600" y="44958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914400" y="1600200"/>
            <a:ext cx="7692342" cy="4191000"/>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l="32796" t="20833" r="32065" b="9375"/>
          <a:stretch>
            <a:fillRect/>
          </a:stretch>
        </p:blipFill>
        <p:spPr bwMode="auto">
          <a:xfrm>
            <a:off x="7391400" y="45720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990600" y="1371600"/>
            <a:ext cx="7543800" cy="4110070"/>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l="32796" t="20833" r="32065" b="9375"/>
          <a:stretch>
            <a:fillRect/>
          </a:stretch>
        </p:blipFill>
        <p:spPr bwMode="auto">
          <a:xfrm>
            <a:off x="7315200" y="4267200"/>
            <a:ext cx="838200" cy="92202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cstate="print"/>
          <a:srcRect/>
          <a:stretch>
            <a:fillRect/>
          </a:stretch>
        </p:blipFill>
        <p:spPr bwMode="auto">
          <a:xfrm>
            <a:off x="2362200" y="1295400"/>
            <a:ext cx="4701382" cy="4701382"/>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en-US" dirty="0" smtClean="0"/>
              <a:t>Basement </a:t>
            </a:r>
            <a:endParaRPr lang="en-US" dirty="0"/>
          </a:p>
        </p:txBody>
      </p:sp>
      <p:graphicFrame>
        <p:nvGraphicFramePr>
          <p:cNvPr id="5" name="Table 4"/>
          <p:cNvGraphicFramePr>
            <a:graphicFrameLocks noGrp="1"/>
          </p:cNvGraphicFramePr>
          <p:nvPr/>
        </p:nvGraphicFramePr>
        <p:xfrm>
          <a:off x="3733800" y="6096000"/>
          <a:ext cx="2057400" cy="640080"/>
        </p:xfrm>
        <a:graphic>
          <a:graphicData uri="http://schemas.openxmlformats.org/drawingml/2006/table">
            <a:tbl>
              <a:tblPr firstRow="1" bandRow="1">
                <a:tableStyleId>{5C22544A-7EE6-4342-B048-85BDC9FD1C3A}</a:tableStyleId>
              </a:tblPr>
              <a:tblGrid>
                <a:gridCol w="2057400"/>
              </a:tblGrid>
              <a:tr h="304800">
                <a:tc>
                  <a:txBody>
                    <a:bodyPr/>
                    <a:lstStyle/>
                    <a:p>
                      <a:pPr algn="ctr"/>
                      <a:r>
                        <a:rPr lang="en-US" dirty="0" smtClean="0"/>
                        <a:t>Site area- 174.4m2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cstate="print"/>
          <a:stretch>
            <a:fillRect/>
          </a:stretch>
        </p:blipFill>
        <p:spPr bwMode="auto">
          <a:xfrm>
            <a:off x="2309019" y="1481138"/>
            <a:ext cx="4525962" cy="4525962"/>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en-US" dirty="0" smtClean="0"/>
              <a:t>Ground floor</a:t>
            </a:r>
            <a:endParaRPr lang="en-US" dirty="0"/>
          </a:p>
        </p:txBody>
      </p:sp>
      <p:graphicFrame>
        <p:nvGraphicFramePr>
          <p:cNvPr id="5" name="Table 4"/>
          <p:cNvGraphicFramePr>
            <a:graphicFrameLocks noGrp="1"/>
          </p:cNvGraphicFramePr>
          <p:nvPr/>
        </p:nvGraphicFramePr>
        <p:xfrm>
          <a:off x="3657600" y="6248400"/>
          <a:ext cx="3657600" cy="365760"/>
        </p:xfrm>
        <a:graphic>
          <a:graphicData uri="http://schemas.openxmlformats.org/drawingml/2006/table">
            <a:tbl>
              <a:tblPr firstRow="1" bandRow="1">
                <a:tableStyleId>{5C22544A-7EE6-4342-B048-85BDC9FD1C3A}</a:tableStyleId>
              </a:tblPr>
              <a:tblGrid>
                <a:gridCol w="3657600"/>
              </a:tblGrid>
              <a:tr h="304800">
                <a:tc>
                  <a:txBody>
                    <a:bodyPr/>
                    <a:lstStyle/>
                    <a:p>
                      <a:pPr algn="ctr"/>
                      <a:r>
                        <a:rPr lang="en-US" dirty="0" smtClean="0"/>
                        <a:t>Site area- 414.5m2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cstate="print"/>
          <a:srcRect/>
          <a:stretch>
            <a:fillRect/>
          </a:stretch>
        </p:blipFill>
        <p:spPr bwMode="auto">
          <a:xfrm>
            <a:off x="2133600" y="1371600"/>
            <a:ext cx="4701382" cy="4701382"/>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p:txBody>
          <a:bodyPr/>
          <a:lstStyle/>
          <a:p>
            <a:r>
              <a:rPr lang="en-US" dirty="0" smtClean="0"/>
              <a:t>2</a:t>
            </a:r>
            <a:r>
              <a:rPr lang="en-US" baseline="30000" dirty="0" smtClean="0"/>
              <a:t>nd</a:t>
            </a:r>
            <a:r>
              <a:rPr lang="en-US" dirty="0" smtClean="0"/>
              <a:t> floor</a:t>
            </a:r>
            <a:endParaRPr lang="en-US" dirty="0"/>
          </a:p>
        </p:txBody>
      </p:sp>
      <p:graphicFrame>
        <p:nvGraphicFramePr>
          <p:cNvPr id="5" name="Table 4"/>
          <p:cNvGraphicFramePr>
            <a:graphicFrameLocks noGrp="1"/>
          </p:cNvGraphicFramePr>
          <p:nvPr/>
        </p:nvGraphicFramePr>
        <p:xfrm>
          <a:off x="3657600" y="6172200"/>
          <a:ext cx="3124200" cy="365760"/>
        </p:xfrm>
        <a:graphic>
          <a:graphicData uri="http://schemas.openxmlformats.org/drawingml/2006/table">
            <a:tbl>
              <a:tblPr firstRow="1" bandRow="1">
                <a:tableStyleId>{5C22544A-7EE6-4342-B048-85BDC9FD1C3A}</a:tableStyleId>
              </a:tblPr>
              <a:tblGrid>
                <a:gridCol w="3124200"/>
              </a:tblGrid>
              <a:tr h="304800">
                <a:tc>
                  <a:txBody>
                    <a:bodyPr/>
                    <a:lstStyle/>
                    <a:p>
                      <a:pPr algn="ctr"/>
                      <a:r>
                        <a:rPr lang="en-US" dirty="0" smtClean="0"/>
                        <a:t>Site area- 171m2</a:t>
                      </a:r>
                      <a:endParaRPr lang="en-US" dirty="0"/>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3276600" cy="1785182"/>
          </a:xfrm>
          <a:prstGeom prst="rect">
            <a:avLst/>
          </a:prstGeom>
          <a:noFill/>
          <a:ln w="9525">
            <a:noFill/>
            <a:miter lim="800000"/>
            <a:headEnd/>
            <a:tailEnd/>
          </a:ln>
        </p:spPr>
      </p:pic>
      <p:pic>
        <p:nvPicPr>
          <p:cNvPr id="30723" name="Picture 3"/>
          <p:cNvPicPr>
            <a:picLocks noChangeAspect="1" noChangeArrowheads="1"/>
          </p:cNvPicPr>
          <p:nvPr/>
        </p:nvPicPr>
        <p:blipFill>
          <a:blip r:embed="rId3" cstate="print"/>
          <a:srcRect/>
          <a:stretch>
            <a:fillRect/>
          </a:stretch>
        </p:blipFill>
        <p:spPr bwMode="auto">
          <a:xfrm>
            <a:off x="3276600" y="0"/>
            <a:ext cx="3216797" cy="1752600"/>
          </a:xfrm>
          <a:prstGeom prst="rect">
            <a:avLst/>
          </a:prstGeom>
          <a:noFill/>
          <a:ln w="9525">
            <a:noFill/>
            <a:miter lim="800000"/>
            <a:headEnd/>
            <a:tailEnd/>
          </a:ln>
        </p:spPr>
      </p:pic>
      <p:pic>
        <p:nvPicPr>
          <p:cNvPr id="30724" name="Picture 4"/>
          <p:cNvPicPr>
            <a:picLocks noChangeAspect="1" noChangeArrowheads="1"/>
          </p:cNvPicPr>
          <p:nvPr/>
        </p:nvPicPr>
        <p:blipFill>
          <a:blip r:embed="rId4" cstate="print"/>
          <a:srcRect/>
          <a:stretch>
            <a:fillRect/>
          </a:stretch>
        </p:blipFill>
        <p:spPr bwMode="auto">
          <a:xfrm>
            <a:off x="6400800" y="0"/>
            <a:ext cx="2743200" cy="1723171"/>
          </a:xfrm>
          <a:prstGeom prst="rect">
            <a:avLst/>
          </a:prstGeom>
          <a:noFill/>
          <a:ln w="9525">
            <a:noFill/>
            <a:miter lim="800000"/>
            <a:headEnd/>
            <a:tailEnd/>
          </a:ln>
        </p:spPr>
      </p:pic>
      <p:pic>
        <p:nvPicPr>
          <p:cNvPr id="30725" name="Picture 5"/>
          <p:cNvPicPr>
            <a:picLocks noChangeAspect="1" noChangeArrowheads="1"/>
          </p:cNvPicPr>
          <p:nvPr/>
        </p:nvPicPr>
        <p:blipFill>
          <a:blip r:embed="rId5" cstate="print"/>
          <a:srcRect/>
          <a:stretch>
            <a:fillRect/>
          </a:stretch>
        </p:blipFill>
        <p:spPr bwMode="auto">
          <a:xfrm>
            <a:off x="0" y="1752600"/>
            <a:ext cx="3276600" cy="1785182"/>
          </a:xfrm>
          <a:prstGeom prst="rect">
            <a:avLst/>
          </a:prstGeom>
          <a:noFill/>
          <a:ln w="9525">
            <a:noFill/>
            <a:miter lim="800000"/>
            <a:headEnd/>
            <a:tailEnd/>
          </a:ln>
        </p:spPr>
      </p:pic>
      <p:pic>
        <p:nvPicPr>
          <p:cNvPr id="30726" name="Picture 6"/>
          <p:cNvPicPr>
            <a:picLocks noChangeAspect="1" noChangeArrowheads="1"/>
          </p:cNvPicPr>
          <p:nvPr/>
        </p:nvPicPr>
        <p:blipFill>
          <a:blip r:embed="rId6" cstate="print"/>
          <a:srcRect/>
          <a:stretch>
            <a:fillRect/>
          </a:stretch>
        </p:blipFill>
        <p:spPr bwMode="auto">
          <a:xfrm>
            <a:off x="3276600" y="1752600"/>
            <a:ext cx="3216798" cy="1752600"/>
          </a:xfrm>
          <a:prstGeom prst="rect">
            <a:avLst/>
          </a:prstGeom>
          <a:noFill/>
          <a:ln w="9525">
            <a:noFill/>
            <a:miter lim="800000"/>
            <a:headEnd/>
            <a:tailEnd/>
          </a:ln>
        </p:spPr>
      </p:pic>
      <p:pic>
        <p:nvPicPr>
          <p:cNvPr id="30727" name="Picture 7"/>
          <p:cNvPicPr>
            <a:picLocks noChangeAspect="1" noChangeArrowheads="1"/>
          </p:cNvPicPr>
          <p:nvPr/>
        </p:nvPicPr>
        <p:blipFill>
          <a:blip r:embed="rId7" cstate="print"/>
          <a:srcRect/>
          <a:stretch>
            <a:fillRect/>
          </a:stretch>
        </p:blipFill>
        <p:spPr bwMode="auto">
          <a:xfrm>
            <a:off x="6400801" y="1676400"/>
            <a:ext cx="2743200" cy="1828800"/>
          </a:xfrm>
          <a:prstGeom prst="rect">
            <a:avLst/>
          </a:prstGeom>
          <a:noFill/>
          <a:ln w="9525">
            <a:noFill/>
            <a:miter lim="800000"/>
            <a:headEnd/>
            <a:tailEnd/>
          </a:ln>
        </p:spPr>
      </p:pic>
      <p:pic>
        <p:nvPicPr>
          <p:cNvPr id="30728" name="Picture 8"/>
          <p:cNvPicPr>
            <a:picLocks noChangeAspect="1" noChangeArrowheads="1"/>
          </p:cNvPicPr>
          <p:nvPr/>
        </p:nvPicPr>
        <p:blipFill>
          <a:blip r:embed="rId8" cstate="print"/>
          <a:srcRect/>
          <a:stretch>
            <a:fillRect/>
          </a:stretch>
        </p:blipFill>
        <p:spPr bwMode="auto">
          <a:xfrm>
            <a:off x="0" y="3505200"/>
            <a:ext cx="3321693" cy="1809750"/>
          </a:xfrm>
          <a:prstGeom prst="rect">
            <a:avLst/>
          </a:prstGeom>
          <a:noFill/>
          <a:ln w="9525">
            <a:noFill/>
            <a:miter lim="800000"/>
            <a:headEnd/>
            <a:tailEnd/>
          </a:ln>
        </p:spPr>
      </p:pic>
      <p:pic>
        <p:nvPicPr>
          <p:cNvPr id="30729" name="Picture 9"/>
          <p:cNvPicPr>
            <a:picLocks noChangeAspect="1" noChangeArrowheads="1"/>
          </p:cNvPicPr>
          <p:nvPr/>
        </p:nvPicPr>
        <p:blipFill>
          <a:blip r:embed="rId9" cstate="print"/>
          <a:srcRect/>
          <a:stretch>
            <a:fillRect/>
          </a:stretch>
        </p:blipFill>
        <p:spPr bwMode="auto">
          <a:xfrm>
            <a:off x="3276600" y="3505200"/>
            <a:ext cx="3216797" cy="1752600"/>
          </a:xfrm>
          <a:prstGeom prst="rect">
            <a:avLst/>
          </a:prstGeom>
          <a:noFill/>
          <a:ln w="9525">
            <a:noFill/>
            <a:miter lim="800000"/>
            <a:headEnd/>
            <a:tailEnd/>
          </a:ln>
        </p:spPr>
      </p:pic>
      <p:pic>
        <p:nvPicPr>
          <p:cNvPr id="30730" name="Picture 10"/>
          <p:cNvPicPr>
            <a:picLocks noChangeAspect="1" noChangeArrowheads="1"/>
          </p:cNvPicPr>
          <p:nvPr/>
        </p:nvPicPr>
        <p:blipFill>
          <a:blip r:embed="rId10" cstate="print"/>
          <a:srcRect/>
          <a:stretch>
            <a:fillRect/>
          </a:stretch>
        </p:blipFill>
        <p:spPr bwMode="auto">
          <a:xfrm>
            <a:off x="6486645" y="3505200"/>
            <a:ext cx="2657355" cy="1752600"/>
          </a:xfrm>
          <a:prstGeom prst="rect">
            <a:avLst/>
          </a:prstGeom>
          <a:noFill/>
          <a:ln w="9525">
            <a:noFill/>
            <a:miter lim="800000"/>
            <a:headEnd/>
            <a:tailEnd/>
          </a:ln>
        </p:spPr>
      </p:pic>
      <p:pic>
        <p:nvPicPr>
          <p:cNvPr id="30731" name="Picture 11"/>
          <p:cNvPicPr>
            <a:picLocks noChangeAspect="1" noChangeArrowheads="1"/>
          </p:cNvPicPr>
          <p:nvPr/>
        </p:nvPicPr>
        <p:blipFill>
          <a:blip r:embed="rId11" cstate="print"/>
          <a:srcRect/>
          <a:stretch>
            <a:fillRect/>
          </a:stretch>
        </p:blipFill>
        <p:spPr bwMode="auto">
          <a:xfrm>
            <a:off x="0" y="5197366"/>
            <a:ext cx="3276600" cy="1660634"/>
          </a:xfrm>
          <a:prstGeom prst="rect">
            <a:avLst/>
          </a:prstGeom>
          <a:noFill/>
          <a:ln w="9525">
            <a:noFill/>
            <a:miter lim="800000"/>
            <a:headEnd/>
            <a:tailEnd/>
          </a:ln>
        </p:spPr>
      </p:pic>
      <p:pic>
        <p:nvPicPr>
          <p:cNvPr id="30732" name="Picture 12"/>
          <p:cNvPicPr>
            <a:picLocks noChangeAspect="1" noChangeArrowheads="1"/>
          </p:cNvPicPr>
          <p:nvPr/>
        </p:nvPicPr>
        <p:blipFill>
          <a:blip r:embed="rId12" cstate="print"/>
          <a:srcRect/>
          <a:stretch>
            <a:fillRect/>
          </a:stretch>
        </p:blipFill>
        <p:spPr bwMode="auto">
          <a:xfrm>
            <a:off x="3276600" y="5181601"/>
            <a:ext cx="3048000" cy="1660634"/>
          </a:xfrm>
          <a:prstGeom prst="rect">
            <a:avLst/>
          </a:prstGeom>
          <a:noFill/>
          <a:ln w="9525">
            <a:noFill/>
            <a:miter lim="800000"/>
            <a:headEnd/>
            <a:tailEnd/>
          </a:ln>
        </p:spPr>
      </p:pic>
      <p:pic>
        <p:nvPicPr>
          <p:cNvPr id="30733" name="Picture 13"/>
          <p:cNvPicPr>
            <a:picLocks noChangeAspect="1" noChangeArrowheads="1"/>
          </p:cNvPicPr>
          <p:nvPr/>
        </p:nvPicPr>
        <p:blipFill>
          <a:blip r:embed="rId13" cstate="print"/>
          <a:srcRect/>
          <a:stretch>
            <a:fillRect/>
          </a:stretch>
        </p:blipFill>
        <p:spPr bwMode="auto">
          <a:xfrm>
            <a:off x="6067064" y="5181600"/>
            <a:ext cx="3076936" cy="1676400"/>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700" dirty="0" smtClean="0">
                <a:solidFill>
                  <a:srgbClr val="00B050"/>
                </a:solidFill>
              </a:rPr>
              <a:t>In addition, we will create  comfortable, safe environment, relaxing and </a:t>
            </a:r>
            <a:r>
              <a:rPr lang="en-US" sz="2700" dirty="0" err="1" smtClean="0">
                <a:solidFill>
                  <a:srgbClr val="00B050"/>
                </a:solidFill>
              </a:rPr>
              <a:t>exiciting</a:t>
            </a:r>
            <a:r>
              <a:rPr lang="en-US" sz="2700" dirty="0" smtClean="0">
                <a:solidFill>
                  <a:srgbClr val="00B050"/>
                </a:solidFill>
              </a:rPr>
              <a:t> zone.</a:t>
            </a:r>
            <a:endParaRPr lang="en-US" dirty="0">
              <a:solidFill>
                <a:srgbClr val="00B050"/>
              </a:solidFill>
            </a:endParaRPr>
          </a:p>
        </p:txBody>
      </p:sp>
      <p:sp>
        <p:nvSpPr>
          <p:cNvPr id="2" name="Content Placeholder 1"/>
          <p:cNvSpPr>
            <a:spLocks noGrp="1"/>
          </p:cNvSpPr>
          <p:nvPr>
            <p:ph idx="4294967295"/>
          </p:nvPr>
        </p:nvSpPr>
        <p:spPr>
          <a:xfrm>
            <a:off x="0" y="1481138"/>
            <a:ext cx="8229600" cy="3471862"/>
          </a:xfrm>
        </p:spPr>
        <p:txBody>
          <a:bodyPr/>
          <a:lstStyle/>
          <a:p>
            <a:pPr>
              <a:buNone/>
            </a:pPr>
            <a:endParaRPr lang="en-US" dirty="0" smtClean="0"/>
          </a:p>
          <a:p>
            <a:pPr>
              <a:buNone/>
            </a:pPr>
            <a:r>
              <a:rPr lang="en-US" dirty="0" smtClean="0"/>
              <a:t>To build: -Club house</a:t>
            </a:r>
          </a:p>
          <a:p>
            <a:pPr>
              <a:buNone/>
            </a:pPr>
            <a:r>
              <a:rPr lang="en-US" dirty="0" smtClean="0"/>
              <a:t>               -School</a:t>
            </a:r>
          </a:p>
          <a:p>
            <a:pPr>
              <a:buNone/>
            </a:pPr>
            <a:r>
              <a:rPr lang="en-US" dirty="0" smtClean="0"/>
              <a:t>               -Kindergarten</a:t>
            </a:r>
          </a:p>
          <a:p>
            <a:pPr>
              <a:buNone/>
            </a:pPr>
            <a:r>
              <a:rPr lang="en-US" dirty="0" smtClean="0"/>
              <a:t>               -Hospital</a:t>
            </a:r>
          </a:p>
          <a:p>
            <a:pPr>
              <a:buNone/>
            </a:pPr>
            <a:endParaRPr lang="en-US" dirty="0" smtClean="0"/>
          </a:p>
          <a:p>
            <a:pPr>
              <a:buNone/>
            </a:pPr>
            <a:endParaRPr lang="en-US" dirty="0"/>
          </a:p>
        </p:txBody>
      </p:sp>
      <p:pic>
        <p:nvPicPr>
          <p:cNvPr id="28678" name="Picture 6"/>
          <p:cNvPicPr>
            <a:picLocks noChangeAspect="1" noChangeArrowheads="1"/>
          </p:cNvPicPr>
          <p:nvPr/>
        </p:nvPicPr>
        <p:blipFill>
          <a:blip r:embed="rId2" cstate="print"/>
          <a:srcRect/>
          <a:stretch>
            <a:fillRect/>
          </a:stretch>
        </p:blipFill>
        <p:spPr bwMode="auto">
          <a:xfrm>
            <a:off x="4191000" y="3505200"/>
            <a:ext cx="4464282" cy="2839679"/>
          </a:xfrm>
          <a:prstGeom prst="rect">
            <a:avLst/>
          </a:prstGeom>
          <a:no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Club house</a:t>
            </a:r>
            <a:endParaRPr lang="en-US" dirty="0"/>
          </a:p>
        </p:txBody>
      </p:sp>
      <p:pic>
        <p:nvPicPr>
          <p:cNvPr id="29698" name="Picture 2"/>
          <p:cNvPicPr>
            <a:picLocks noGrp="1" noChangeAspect="1" noChangeArrowheads="1"/>
          </p:cNvPicPr>
          <p:nvPr>
            <p:ph idx="4294967295"/>
          </p:nvPr>
        </p:nvPicPr>
        <p:blipFill>
          <a:blip r:embed="rId2" cstate="print"/>
          <a:srcRect/>
          <a:stretch>
            <a:fillRect/>
          </a:stretch>
        </p:blipFill>
        <p:spPr bwMode="auto">
          <a:xfrm>
            <a:off x="1371600" y="3962400"/>
            <a:ext cx="7162800" cy="1909763"/>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a:stretch>
            <a:fillRect/>
          </a:stretch>
        </p:blipFill>
        <p:spPr bwMode="auto">
          <a:xfrm>
            <a:off x="1295400" y="1143000"/>
            <a:ext cx="7086600" cy="1981200"/>
          </a:xfrm>
          <a:prstGeom prst="rect">
            <a:avLst/>
          </a:prstGeom>
          <a:noFill/>
          <a:ln w="9525">
            <a:noFill/>
            <a:miter lim="800000"/>
            <a:headEnd/>
            <a:tailEnd/>
          </a:ln>
        </p:spPr>
      </p:pic>
      <p:sp>
        <p:nvSpPr>
          <p:cNvPr id="6" name="Rectangle 5"/>
          <p:cNvSpPr/>
          <p:nvPr/>
        </p:nvSpPr>
        <p:spPr>
          <a:xfrm>
            <a:off x="1219200" y="3124200"/>
            <a:ext cx="7391400" cy="954107"/>
          </a:xfrm>
          <a:prstGeom prst="rect">
            <a:avLst/>
          </a:prstGeom>
        </p:spPr>
        <p:txBody>
          <a:bodyPr wrap="square">
            <a:spAutoFit/>
          </a:bodyPr>
          <a:lstStyle/>
          <a:p>
            <a:pPr algn="just"/>
            <a:r>
              <a:rPr lang="en-US" sz="1400" dirty="0" smtClean="0"/>
              <a:t>Area of 10,000 square meters within the borders of tennis, basketball court, indoor and outdoor pools, restaurant, fitness center and a member of the social facilities will be available only from the outside, not VIP ECO residents. Input from outside the facility planned in consideration of the social order to survive.</a:t>
            </a:r>
            <a:endParaRPr lang="en-US" sz="1400" dirty="0"/>
          </a:p>
        </p:txBody>
      </p:sp>
      <p:sp>
        <p:nvSpPr>
          <p:cNvPr id="7" name="Rectangle 6"/>
          <p:cNvSpPr/>
          <p:nvPr/>
        </p:nvSpPr>
        <p:spPr>
          <a:xfrm>
            <a:off x="838200" y="5934670"/>
            <a:ext cx="8305800" cy="738664"/>
          </a:xfrm>
          <a:prstGeom prst="rect">
            <a:avLst/>
          </a:prstGeom>
        </p:spPr>
        <p:txBody>
          <a:bodyPr wrap="square">
            <a:spAutoFit/>
          </a:bodyPr>
          <a:lstStyle/>
          <a:p>
            <a:r>
              <a:rPr lang="en-US" sz="1400" dirty="0" smtClean="0"/>
              <a:t>3000 square-foot children's park, recreation area, ornamental pools, and plants. There is also a pond in the middle of VIP ECO . Social facility has a separate administration building VIP ECO .</a:t>
            </a:r>
            <a:endParaRPr lang="en-US" sz="1400" dirty="0"/>
          </a:p>
        </p:txBody>
      </p:sp>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pPr algn="ctr"/>
            <a:r>
              <a:rPr lang="en-US" sz="2000" dirty="0" smtClean="0"/>
              <a:t>PREVIOS BUDGET FOR BENEFIT, INVESTMENT AND CONSTRUCTION OF TOWN HOUSE</a:t>
            </a:r>
            <a:endParaRPr lang="en-US" sz="2000" dirty="0"/>
          </a:p>
        </p:txBody>
      </p:sp>
      <p:graphicFrame>
        <p:nvGraphicFramePr>
          <p:cNvPr id="3" name="Table 2"/>
          <p:cNvGraphicFramePr>
            <a:graphicFrameLocks noGrp="1"/>
          </p:cNvGraphicFramePr>
          <p:nvPr/>
        </p:nvGraphicFramePr>
        <p:xfrm>
          <a:off x="609600" y="923290"/>
          <a:ext cx="8077200" cy="4853940"/>
        </p:xfrm>
        <a:graphic>
          <a:graphicData uri="http://schemas.openxmlformats.org/drawingml/2006/table">
            <a:tbl>
              <a:tblPr>
                <a:tableStyleId>{3C2FFA5D-87B4-456A-9821-1D502468CF0F}</a:tableStyleId>
              </a:tblPr>
              <a:tblGrid>
                <a:gridCol w="5536231"/>
                <a:gridCol w="2540969"/>
              </a:tblGrid>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Number of total house</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130</a:t>
                      </a:r>
                      <a:endParaRPr lang="en-US" sz="1000" b="1">
                        <a:latin typeface="Calibri"/>
                        <a:ea typeface="Calibri"/>
                        <a:cs typeface="Times New Roman"/>
                      </a:endParaRPr>
                    </a:p>
                  </a:txBody>
                  <a:tcPr marL="50039" marR="50039" marT="0" marB="0"/>
                </a:tc>
              </a:tr>
              <a:tr h="649514">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Float date</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In 2012 year 20 house</a:t>
                      </a:r>
                      <a:endParaRPr lang="en-US" sz="1000" b="1"/>
                    </a:p>
                    <a:p>
                      <a:pPr marL="0" marR="10160" algn="l">
                        <a:lnSpc>
                          <a:spcPts val="1365"/>
                        </a:lnSpc>
                        <a:spcBef>
                          <a:spcPts val="0"/>
                        </a:spcBef>
                        <a:spcAft>
                          <a:spcPts val="0"/>
                        </a:spcAft>
                      </a:pPr>
                      <a:r>
                        <a:rPr lang="en-US" sz="1600" b="1"/>
                        <a:t>In 2013 year 50 house</a:t>
                      </a:r>
                      <a:endParaRPr lang="en-US" sz="1000" b="1"/>
                    </a:p>
                    <a:p>
                      <a:pPr marL="0" marR="10160" algn="l">
                        <a:lnSpc>
                          <a:spcPts val="1365"/>
                        </a:lnSpc>
                        <a:spcBef>
                          <a:spcPts val="0"/>
                        </a:spcBef>
                        <a:spcAft>
                          <a:spcPts val="0"/>
                        </a:spcAft>
                      </a:pPr>
                      <a:r>
                        <a:rPr lang="en-US" sz="1600" b="1"/>
                        <a:t>In 2014 year 60 house</a:t>
                      </a:r>
                      <a:endParaRPr lang="en-US" sz="1000" b="1">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Total construction square of project</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200000m2</a:t>
                      </a:r>
                      <a:endParaRPr lang="en-US" sz="1000" b="1">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Starting investment</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15 000 000 $</a:t>
                      </a:r>
                      <a:endParaRPr lang="en-US" sz="1000" b="1">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Total investment</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117 500 000 $</a:t>
                      </a:r>
                      <a:endParaRPr lang="en-US" sz="1000" b="1">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Cost of substructure and per household</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750 000 $</a:t>
                      </a:r>
                      <a:endParaRPr lang="en-US" sz="1000" b="1">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Total sales house</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130</a:t>
                      </a:r>
                      <a:endParaRPr lang="en-US" sz="1000" b="1">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Selling cost of per house </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2 000 000 $</a:t>
                      </a:r>
                      <a:endParaRPr lang="en-US" sz="1000" b="1">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Total selling cost of project </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26 000 000 $ </a:t>
                      </a:r>
                      <a:endParaRPr lang="en-US" sz="1000" b="1">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Project total cost </a:t>
                      </a:r>
                      <a:endParaRPr lang="en-US" sz="1000" b="1">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117 500 000 $</a:t>
                      </a:r>
                      <a:endParaRPr lang="en-US" sz="1000" b="1" dirty="0">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Total benefit of project </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142 500 000 $</a:t>
                      </a:r>
                      <a:endParaRPr lang="en-US" sz="1000" b="1" dirty="0">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Project benefit percent </a:t>
                      </a:r>
                      <a:endParaRPr lang="en-US" sz="1000" b="1" dirty="0">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54.8</a:t>
                      </a:r>
                      <a:r>
                        <a:rPr lang="mn-MN" sz="1600" b="1" dirty="0"/>
                        <a:t>%</a:t>
                      </a:r>
                      <a:endParaRPr lang="en-US" sz="1000" b="1" dirty="0">
                        <a:latin typeface="Calibri"/>
                        <a:ea typeface="Calibri"/>
                        <a:cs typeface="Times New Roman"/>
                      </a:endParaRPr>
                    </a:p>
                  </a:txBody>
                  <a:tcPr marL="50039" marR="50039" marT="0" marB="0"/>
                </a:tc>
              </a:tr>
              <a:tr h="324757">
                <a:tc>
                  <a:txBody>
                    <a:bodyPr/>
                    <a:lstStyle/>
                    <a:p>
                      <a:pPr marL="0" marR="10160" algn="l">
                        <a:lnSpc>
                          <a:spcPts val="1365"/>
                        </a:lnSpc>
                        <a:spcBef>
                          <a:spcPts val="0"/>
                        </a:spcBef>
                        <a:spcAft>
                          <a:spcPts val="0"/>
                        </a:spcAft>
                      </a:pPr>
                      <a:endParaRPr lang="en-US" sz="1600" b="1"/>
                    </a:p>
                    <a:p>
                      <a:pPr marL="0" marR="10160" algn="l">
                        <a:lnSpc>
                          <a:spcPts val="1365"/>
                        </a:lnSpc>
                        <a:spcBef>
                          <a:spcPts val="0"/>
                        </a:spcBef>
                        <a:spcAft>
                          <a:spcPts val="0"/>
                        </a:spcAft>
                      </a:pPr>
                      <a:r>
                        <a:rPr lang="en-US" sz="1600" b="1"/>
                        <a:t>Project implementing period</a:t>
                      </a:r>
                      <a:endParaRPr lang="en-US" sz="1000" b="1">
                        <a:latin typeface="Calibri"/>
                        <a:ea typeface="Calibri"/>
                        <a:cs typeface="Times New Roman"/>
                      </a:endParaRPr>
                    </a:p>
                  </a:txBody>
                  <a:tcPr marL="50039" marR="50039" marT="0" marB="0"/>
                </a:tc>
                <a:tc>
                  <a:txBody>
                    <a:bodyPr/>
                    <a:lstStyle/>
                    <a:p>
                      <a:pPr marL="0" marR="10160" algn="l">
                        <a:lnSpc>
                          <a:spcPts val="1365"/>
                        </a:lnSpc>
                        <a:spcBef>
                          <a:spcPts val="0"/>
                        </a:spcBef>
                        <a:spcAft>
                          <a:spcPts val="0"/>
                        </a:spcAft>
                      </a:pPr>
                      <a:endParaRPr lang="en-US" sz="1600" b="1" dirty="0"/>
                    </a:p>
                    <a:p>
                      <a:pPr marL="0" marR="10160" algn="l">
                        <a:lnSpc>
                          <a:spcPts val="1365"/>
                        </a:lnSpc>
                        <a:spcBef>
                          <a:spcPts val="0"/>
                        </a:spcBef>
                        <a:spcAft>
                          <a:spcPts val="0"/>
                        </a:spcAft>
                      </a:pPr>
                      <a:r>
                        <a:rPr lang="en-US" sz="1600" b="1" dirty="0"/>
                        <a:t>4 years</a:t>
                      </a:r>
                      <a:endParaRPr lang="en-US" sz="1000" b="1" dirty="0">
                        <a:latin typeface="Calibri"/>
                        <a:ea typeface="Calibri"/>
                        <a:cs typeface="Times New Roman"/>
                      </a:endParaRPr>
                    </a:p>
                  </a:txBody>
                  <a:tcPr marL="50039" marR="50039" marT="0" marB="0"/>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1481138"/>
            <a:ext cx="8229600" cy="4525962"/>
          </a:xfrm>
        </p:spPr>
        <p:txBody>
          <a:bodyPr/>
          <a:lstStyle/>
          <a:p>
            <a:pPr>
              <a:buNone/>
            </a:pPr>
            <a:endParaRPr lang="en-US" dirty="0" smtClean="0"/>
          </a:p>
          <a:p>
            <a:endParaRPr lang="en-US" dirty="0"/>
          </a:p>
        </p:txBody>
      </p:sp>
      <p:sp>
        <p:nvSpPr>
          <p:cNvPr id="3" name="Title 2"/>
          <p:cNvSpPr>
            <a:spLocks noGrp="1"/>
          </p:cNvSpPr>
          <p:nvPr>
            <p:ph type="title" idx="4294967295"/>
          </p:nvPr>
        </p:nvSpPr>
        <p:spPr>
          <a:xfrm>
            <a:off x="0" y="274638"/>
            <a:ext cx="8229600" cy="1143000"/>
          </a:xfrm>
        </p:spPr>
        <p:txBody>
          <a:bodyPr>
            <a:normAutofit fontScale="90000"/>
          </a:bodyPr>
          <a:lstStyle/>
          <a:p>
            <a:pPr algn="ctr"/>
            <a:r>
              <a:rPr lang="en-US" dirty="0" smtClean="0"/>
              <a:t>CASH FLOW STATEMENT</a:t>
            </a:r>
            <a:br>
              <a:rPr lang="en-US" dirty="0" smtClean="0"/>
            </a:br>
            <a:r>
              <a:rPr lang="en-US" dirty="0" smtClean="0"/>
              <a:t>(2012-2014)</a:t>
            </a:r>
            <a:endParaRPr lang="en-US" dirty="0"/>
          </a:p>
        </p:txBody>
      </p:sp>
      <p:graphicFrame>
        <p:nvGraphicFramePr>
          <p:cNvPr id="7" name="Content Placeholder 3"/>
          <p:cNvGraphicFramePr>
            <a:graphicFrameLocks/>
          </p:cNvGraphicFramePr>
          <p:nvPr/>
        </p:nvGraphicFramePr>
        <p:xfrm>
          <a:off x="457200" y="1371600"/>
          <a:ext cx="8686800" cy="5082089"/>
        </p:xfrm>
        <a:graphic>
          <a:graphicData uri="http://schemas.openxmlformats.org/drawingml/2006/table">
            <a:tbl>
              <a:tblPr firstRow="1" bandRow="1">
                <a:tableStyleId>{BC89EF96-8CEA-46FF-86C4-4CE0E7609802}</a:tableStyleId>
              </a:tblPr>
              <a:tblGrid>
                <a:gridCol w="1905000"/>
                <a:gridCol w="1676400"/>
                <a:gridCol w="1219200"/>
                <a:gridCol w="1295400"/>
                <a:gridCol w="1219200"/>
                <a:gridCol w="1371600"/>
              </a:tblGrid>
              <a:tr h="304800">
                <a:tc>
                  <a:txBody>
                    <a:bodyPr/>
                    <a:lstStyle/>
                    <a:p>
                      <a:pPr algn="l" fontAlgn="b"/>
                      <a:r>
                        <a:rPr lang="en-US" sz="1600" u="none" strike="noStrike" dirty="0">
                          <a:latin typeface="Times New Roman" pitchFamily="18" charset="0"/>
                          <a:cs typeface="Times New Roman" pitchFamily="18" charset="0"/>
                        </a:rPr>
                        <a:t> </a:t>
                      </a:r>
                      <a:endParaRPr lang="en-US" sz="1600" b="1" i="0" u="none" strike="noStrike" dirty="0">
                        <a:latin typeface="Times New Roman" pitchFamily="18" charset="0"/>
                        <a:cs typeface="Times New Roman" pitchFamily="18" charset="0"/>
                      </a:endParaRPr>
                    </a:p>
                  </a:txBody>
                  <a:tcPr marL="9525" marR="9525" marT="9525" marB="0" anchor="b"/>
                </a:tc>
                <a:tc>
                  <a:txBody>
                    <a:bodyPr/>
                    <a:lstStyle/>
                    <a:p>
                      <a:endParaRPr lang="en-US" sz="1600">
                        <a:latin typeface="Times New Roman" pitchFamily="18" charset="0"/>
                        <a:cs typeface="Times New Roman" pitchFamily="18" charset="0"/>
                      </a:endParaRPr>
                    </a:p>
                  </a:txBody>
                  <a:tcPr/>
                </a:tc>
                <a:tc>
                  <a:txBody>
                    <a:bodyPr/>
                    <a:lstStyle/>
                    <a:p>
                      <a:pPr algn="ctr" fontAlgn="b"/>
                      <a:r>
                        <a:rPr lang="en-US" sz="1600" u="none" strike="noStrike" dirty="0" smtClean="0">
                          <a:latin typeface="Times New Roman" pitchFamily="18" charset="0"/>
                          <a:cs typeface="Times New Roman" pitchFamily="18" charset="0"/>
                        </a:rPr>
                        <a:t>Beginning</a:t>
                      </a:r>
                      <a:endParaRPr lang="mn-MN" sz="1600" b="1" i="0" u="none" strike="noStrike" dirty="0">
                        <a:latin typeface="Times New Roman" pitchFamily="18" charset="0"/>
                        <a:cs typeface="Times New Roman" pitchFamily="18" charset="0"/>
                      </a:endParaRPr>
                    </a:p>
                  </a:txBody>
                  <a:tcPr marL="9525" marR="9525" marT="9525" marB="0" anchor="b"/>
                </a:tc>
                <a:tc>
                  <a:txBody>
                    <a:bodyPr/>
                    <a:lstStyle/>
                    <a:p>
                      <a:r>
                        <a:rPr lang="en-US" sz="1600" dirty="0" smtClean="0">
                          <a:latin typeface="Times New Roman" pitchFamily="18" charset="0"/>
                          <a:cs typeface="Times New Roman" pitchFamily="18" charset="0"/>
                        </a:rPr>
                        <a:t>Overview</a:t>
                      </a:r>
                      <a:endParaRPr lang="en-US" sz="1600" b="1" dirty="0">
                        <a:latin typeface="Times New Roman" pitchFamily="18" charset="0"/>
                        <a:cs typeface="Times New Roman" pitchFamily="18" charset="0"/>
                      </a:endParaRPr>
                    </a:p>
                  </a:txBody>
                  <a:tcPr/>
                </a:tc>
                <a:tc>
                  <a:txBody>
                    <a:bodyPr/>
                    <a:lstStyle/>
                    <a:p>
                      <a:r>
                        <a:rPr lang="en-US" sz="1600" dirty="0" smtClean="0">
                          <a:latin typeface="Times New Roman" pitchFamily="18" charset="0"/>
                          <a:cs typeface="Times New Roman" pitchFamily="18" charset="0"/>
                        </a:rPr>
                        <a:t>Overview</a:t>
                      </a:r>
                      <a:endParaRPr lang="en-US" sz="1600" b="1" dirty="0">
                        <a:latin typeface="Times New Roman" pitchFamily="18" charset="0"/>
                        <a:cs typeface="Times New Roman" pitchFamily="18" charset="0"/>
                      </a:endParaRPr>
                    </a:p>
                  </a:txBody>
                  <a:tcPr/>
                </a:tc>
                <a:tc>
                  <a:txBody>
                    <a:bodyPr/>
                    <a:lstStyle/>
                    <a:p>
                      <a:r>
                        <a:rPr lang="en-US" sz="1600" dirty="0" smtClean="0">
                          <a:latin typeface="Times New Roman" pitchFamily="18" charset="0"/>
                          <a:cs typeface="Times New Roman" pitchFamily="18" charset="0"/>
                        </a:rPr>
                        <a:t>Total</a:t>
                      </a:r>
                      <a:endParaRPr lang="en-US" sz="1600" b="1" dirty="0">
                        <a:latin typeface="Times New Roman" pitchFamily="18" charset="0"/>
                        <a:cs typeface="Times New Roman" pitchFamily="18" charset="0"/>
                      </a:endParaRPr>
                    </a:p>
                  </a:txBody>
                  <a:tcPr/>
                </a:tc>
              </a:tr>
              <a:tr h="441937">
                <a:tc>
                  <a:txBody>
                    <a:bodyPr/>
                    <a:lstStyle/>
                    <a:p>
                      <a:pPr algn="l"/>
                      <a:endParaRPr lang="en-US" sz="1600" dirty="0">
                        <a:latin typeface="Times New Roman" pitchFamily="18" charset="0"/>
                        <a:cs typeface="Times New Roman" pitchFamily="18" charset="0"/>
                      </a:endParaRPr>
                    </a:p>
                  </a:txBody>
                  <a:tcPr/>
                </a:tc>
                <a:tc>
                  <a:txBody>
                    <a:bodyPr/>
                    <a:lstStyle/>
                    <a:p>
                      <a:pPr algn="l" fontAlgn="b"/>
                      <a:endParaRPr lang="mn-MN" sz="1600" b="1" i="0" u="none" strike="noStrike" dirty="0">
                        <a:latin typeface="Times New Roman" pitchFamily="18" charset="0"/>
                        <a:cs typeface="Times New Roman" pitchFamily="18" charset="0"/>
                      </a:endParaRPr>
                    </a:p>
                  </a:txBody>
                  <a:tcPr marL="9525" marR="9525" marT="9525" marB="0" anchor="b"/>
                </a:tc>
                <a:tc>
                  <a:txBody>
                    <a:bodyPr/>
                    <a:lstStyle/>
                    <a:p>
                      <a:pPr algn="l"/>
                      <a:r>
                        <a:rPr lang="mn-MN" sz="1600" dirty="0" smtClean="0">
                          <a:latin typeface="Times New Roman" pitchFamily="18" charset="0"/>
                          <a:cs typeface="Times New Roman" pitchFamily="18" charset="0"/>
                        </a:rPr>
                        <a:t>2012</a:t>
                      </a:r>
                      <a:endParaRPr lang="en-US" sz="1600" dirty="0">
                        <a:latin typeface="Times New Roman" pitchFamily="18" charset="0"/>
                        <a:cs typeface="Times New Roman" pitchFamily="18" charset="0"/>
                      </a:endParaRPr>
                    </a:p>
                  </a:txBody>
                  <a:tcPr/>
                </a:tc>
                <a:tc>
                  <a:txBody>
                    <a:bodyPr/>
                    <a:lstStyle/>
                    <a:p>
                      <a:pPr algn="l"/>
                      <a:r>
                        <a:rPr lang="mn-MN" sz="1600" dirty="0" smtClean="0">
                          <a:latin typeface="Times New Roman" pitchFamily="18" charset="0"/>
                          <a:cs typeface="Times New Roman" pitchFamily="18" charset="0"/>
                        </a:rPr>
                        <a:t>2013</a:t>
                      </a:r>
                      <a:endParaRPr lang="en-US" sz="1600" dirty="0">
                        <a:latin typeface="Times New Roman" pitchFamily="18" charset="0"/>
                        <a:cs typeface="Times New Roman" pitchFamily="18" charset="0"/>
                      </a:endParaRPr>
                    </a:p>
                  </a:txBody>
                  <a:tcPr/>
                </a:tc>
                <a:tc>
                  <a:txBody>
                    <a:bodyPr/>
                    <a:lstStyle/>
                    <a:p>
                      <a:pPr algn="l"/>
                      <a:r>
                        <a:rPr lang="mn-MN" sz="1600" dirty="0" smtClean="0">
                          <a:latin typeface="Times New Roman" pitchFamily="18" charset="0"/>
                          <a:cs typeface="Times New Roman" pitchFamily="18" charset="0"/>
                        </a:rPr>
                        <a:t>2014</a:t>
                      </a:r>
                      <a:endParaRPr lang="en-US" sz="1600" dirty="0">
                        <a:latin typeface="Times New Roman" pitchFamily="18" charset="0"/>
                        <a:cs typeface="Times New Roman" pitchFamily="18" charset="0"/>
                      </a:endParaRPr>
                    </a:p>
                  </a:txBody>
                  <a:tcPr/>
                </a:tc>
                <a:tc>
                  <a:txBody>
                    <a:bodyPr/>
                    <a:lstStyle/>
                    <a:p>
                      <a:endParaRPr lang="en-US" sz="1600">
                        <a:latin typeface="Times New Roman" pitchFamily="18" charset="0"/>
                        <a:cs typeface="Times New Roman" pitchFamily="18" charset="0"/>
                      </a:endParaRPr>
                    </a:p>
                  </a:txBody>
                  <a:tcPr/>
                </a:tc>
              </a:tr>
              <a:tr h="7467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u="none" strike="noStrike" dirty="0" smtClean="0">
                          <a:latin typeface="Times New Roman" pitchFamily="18" charset="0"/>
                          <a:cs typeface="Times New Roman" pitchFamily="18" charset="0"/>
                        </a:rPr>
                        <a:t>INFLOWS FROM OPERATING ACTIVITIES</a:t>
                      </a:r>
                      <a:endParaRPr lang="en-US" sz="1200" b="1" dirty="0" smtClean="0">
                        <a:latin typeface="Times New Roman" pitchFamily="18" charset="0"/>
                        <a:cs typeface="Times New Roman" pitchFamily="18" charset="0"/>
                      </a:endParaRPr>
                    </a:p>
                    <a:p>
                      <a:pPr algn="l"/>
                      <a:endParaRPr lang="en-US" sz="1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n-MN" sz="1600" u="none" strike="noStrike" dirty="0" smtClean="0">
                          <a:latin typeface="Times New Roman" pitchFamily="18" charset="0"/>
                          <a:cs typeface="Times New Roman" pitchFamily="18" charset="0"/>
                        </a:rPr>
                        <a:t>Үйл ажиллагаанаас орсон бэлэн мөнгө</a:t>
                      </a:r>
                    </a:p>
                    <a:p>
                      <a:pPr algn="l"/>
                      <a:endParaRPr lang="en-US" sz="1200" dirty="0">
                        <a:latin typeface="Times New Roman" pitchFamily="18" charset="0"/>
                        <a:cs typeface="Times New Roman" pitchFamily="18" charset="0"/>
                      </a:endParaRPr>
                    </a:p>
                  </a:txBody>
                  <a:tcPr/>
                </a:tc>
                <a:tc>
                  <a:txBody>
                    <a:bodyPr/>
                    <a:lstStyle/>
                    <a:p>
                      <a:pPr algn="l" fontAlgn="b"/>
                      <a:endParaRPr lang="en-US" sz="1600" b="0" i="0" u="none" strike="noStrike" dirty="0">
                        <a:latin typeface="Times New Roman" pitchFamily="18" charset="0"/>
                        <a:cs typeface="Times New Roman" pitchFamily="18" charset="0"/>
                      </a:endParaRPr>
                    </a:p>
                  </a:txBody>
                  <a:tcPr marL="9525" marR="9525" marT="9525" marB="0" anchor="b"/>
                </a:tc>
                <a:tc>
                  <a:txBody>
                    <a:bodyPr/>
                    <a:lstStyle/>
                    <a:p>
                      <a:pPr algn="l"/>
                      <a:endParaRPr lang="en-US" sz="1600" dirty="0">
                        <a:latin typeface="Times New Roman" pitchFamily="18" charset="0"/>
                        <a:cs typeface="Times New Roman" pitchFamily="18" charset="0"/>
                      </a:endParaRPr>
                    </a:p>
                  </a:txBody>
                  <a:tcPr/>
                </a:tc>
                <a:tc>
                  <a:txBody>
                    <a:bodyPr/>
                    <a:lstStyle/>
                    <a:p>
                      <a:pPr algn="l"/>
                      <a:endParaRPr lang="en-US" sz="1600" dirty="0">
                        <a:latin typeface="Times New Roman" pitchFamily="18" charset="0"/>
                        <a:cs typeface="Times New Roman" pitchFamily="18" charset="0"/>
                      </a:endParaRPr>
                    </a:p>
                  </a:txBody>
                  <a:tcPr/>
                </a:tc>
                <a:tc>
                  <a:txBody>
                    <a:bodyPr/>
                    <a:lstStyle/>
                    <a:p>
                      <a:endParaRPr lang="en-US" sz="1600" dirty="0">
                        <a:latin typeface="Times New Roman" pitchFamily="18" charset="0"/>
                        <a:cs typeface="Times New Roman" pitchFamily="18" charset="0"/>
                      </a:endParaRPr>
                    </a:p>
                  </a:txBody>
                  <a:tcPr/>
                </a:tc>
              </a:tr>
              <a:tr h="685823">
                <a:tc>
                  <a:txBody>
                    <a:bodyPr/>
                    <a:lstStyle/>
                    <a:p>
                      <a:pPr algn="l" fontAlgn="b"/>
                      <a:r>
                        <a:rPr lang="en-US" sz="1600" u="none" strike="noStrike" dirty="0" smtClean="0">
                          <a:latin typeface="Times New Roman" pitchFamily="18" charset="0"/>
                          <a:cs typeface="Times New Roman" pitchFamily="18" charset="0"/>
                        </a:rPr>
                        <a:t>Cash </a:t>
                      </a:r>
                      <a:r>
                        <a:rPr lang="en-US" sz="1600" u="none" strike="noStrike" dirty="0">
                          <a:latin typeface="Times New Roman" pitchFamily="18" charset="0"/>
                          <a:cs typeface="Times New Roman" pitchFamily="18" charset="0"/>
                        </a:rPr>
                        <a:t>Sales</a:t>
                      </a:r>
                      <a:endParaRPr lang="en-US" sz="1600" b="0" i="0" u="none" strike="noStrike" dirty="0">
                        <a:latin typeface="Times New Roman" pitchFamily="18" charset="0"/>
                        <a:cs typeface="Times New Roman" pitchFamily="18" charset="0"/>
                      </a:endParaRPr>
                    </a:p>
                  </a:txBody>
                  <a:tcPr marL="9525" marR="9525" marT="9525" marB="0" anchor="b"/>
                </a:tc>
                <a:tc>
                  <a:txBody>
                    <a:bodyPr/>
                    <a:lstStyle/>
                    <a:p>
                      <a:pPr algn="l" fontAlgn="b"/>
                      <a:r>
                        <a:rPr lang="mn-MN" sz="1600" u="none" strike="noStrike" dirty="0">
                          <a:latin typeface="Times New Roman" pitchFamily="18" charset="0"/>
                          <a:cs typeface="Times New Roman" pitchFamily="18" charset="0"/>
                        </a:rPr>
                        <a:t>Борлуулалтын орлого</a:t>
                      </a:r>
                      <a:endParaRPr lang="mn-MN" sz="1600" b="0" i="0" u="none" strike="noStrike" dirty="0">
                        <a:latin typeface="Times New Roman" pitchFamily="18" charset="0"/>
                        <a:cs typeface="Times New Roman" pitchFamily="18" charset="0"/>
                      </a:endParaRP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u="none" strike="noStrike" dirty="0" smtClean="0">
                          <a:latin typeface="Times New Roman" pitchFamily="18" charset="0"/>
                          <a:cs typeface="Times New Roman" pitchFamily="18" charset="0"/>
                        </a:rPr>
                        <a:t>40,000,000</a:t>
                      </a:r>
                    </a:p>
                    <a:p>
                      <a:pPr algn="ctr">
                        <a:lnSpc>
                          <a:spcPct val="100000"/>
                        </a:lnSpc>
                      </a:pPr>
                      <a:endParaRPr lang="en-US" sz="1600" dirty="0" smtClean="0">
                        <a:latin typeface="Times New Roman" pitchFamily="18" charset="0"/>
                        <a:cs typeface="Times New Roman" pitchFamily="18" charset="0"/>
                      </a:endParaRPr>
                    </a:p>
                    <a:p>
                      <a:pPr algn="ctr">
                        <a:lnSpc>
                          <a:spcPct val="100000"/>
                        </a:lnSpc>
                      </a:pPr>
                      <a:endParaRPr lang="en-US" sz="1600" dirty="0">
                        <a:latin typeface="Times New Roman" pitchFamily="18" charset="0"/>
                        <a:cs typeface="Times New Roman" pitchFamily="18" charset="0"/>
                      </a:endParaRPr>
                    </a:p>
                  </a:txBody>
                  <a:tcPr anchor="ctr"/>
                </a:tc>
                <a:tc>
                  <a:txBody>
                    <a:bodyPr/>
                    <a:lstStyle/>
                    <a:p>
                      <a:pPr algn="ctr" fontAlgn="b">
                        <a:lnSpc>
                          <a:spcPct val="100000"/>
                        </a:lnSpc>
                      </a:pPr>
                      <a:r>
                        <a:rPr lang="en-US" sz="1600" u="none" strike="noStrike" dirty="0">
                          <a:latin typeface="Times New Roman" pitchFamily="18" charset="0"/>
                          <a:cs typeface="Times New Roman" pitchFamily="18" charset="0"/>
                        </a:rPr>
                        <a:t>100,000,000 </a:t>
                      </a:r>
                      <a:endParaRPr lang="en-US" sz="1600" b="0" i="0" u="none" strike="noStrike" dirty="0">
                        <a:latin typeface="Times New Roman" pitchFamily="18" charset="0"/>
                        <a:cs typeface="Times New Roman" pitchFamily="18" charset="0"/>
                      </a:endParaRPr>
                    </a:p>
                  </a:txBody>
                  <a:tcPr marL="9525" marR="9525" marT="9525" marB="0" anchor="b"/>
                </a:tc>
                <a:tc>
                  <a:txBody>
                    <a:bodyPr/>
                    <a:lstStyle/>
                    <a:p>
                      <a:pPr algn="ctr" fontAlgn="b">
                        <a:lnSpc>
                          <a:spcPct val="100000"/>
                        </a:lnSpc>
                      </a:pPr>
                      <a:r>
                        <a:rPr lang="en-US" sz="1600" u="none" strike="noStrike" dirty="0">
                          <a:latin typeface="Times New Roman" pitchFamily="18" charset="0"/>
                          <a:cs typeface="Times New Roman" pitchFamily="18" charset="0"/>
                        </a:rPr>
                        <a:t>120,000,000 </a:t>
                      </a:r>
                      <a:endParaRPr lang="en-US" sz="1600" b="0" i="0" u="none" strike="noStrike" dirty="0">
                        <a:latin typeface="Times New Roman" pitchFamily="18" charset="0"/>
                        <a:cs typeface="Times New Roman" pitchFamily="18" charset="0"/>
                      </a:endParaRPr>
                    </a:p>
                  </a:txBody>
                  <a:tcPr marL="9525" marR="9525" marT="9525" marB="0" anchor="b"/>
                </a:tc>
                <a:tc>
                  <a:txBody>
                    <a:bodyPr/>
                    <a:lstStyle/>
                    <a:p>
                      <a:pPr algn="ctr">
                        <a:lnSpc>
                          <a:spcPct val="100000"/>
                        </a:lnSpc>
                      </a:pPr>
                      <a:r>
                        <a:rPr lang="en-US" sz="1600" dirty="0" smtClean="0">
                          <a:latin typeface="Times New Roman" pitchFamily="18" charset="0"/>
                          <a:cs typeface="Times New Roman" pitchFamily="18" charset="0"/>
                        </a:rPr>
                        <a:t>260,000,000</a:t>
                      </a:r>
                      <a:endParaRPr lang="en-US" sz="1600" dirty="0">
                        <a:latin typeface="Times New Roman" pitchFamily="18" charset="0"/>
                        <a:cs typeface="Times New Roman" pitchFamily="18" charset="0"/>
                      </a:endParaRPr>
                    </a:p>
                  </a:txBody>
                  <a:tcPr/>
                </a:tc>
              </a:tr>
              <a:tr h="548663">
                <a:tc>
                  <a:txBody>
                    <a:bodyPr/>
                    <a:lstStyle/>
                    <a:p>
                      <a:pPr algn="l" fontAlgn="b"/>
                      <a:r>
                        <a:rPr lang="en-US" sz="1600" u="none" strike="noStrike" dirty="0" smtClean="0">
                          <a:latin typeface="Times New Roman" pitchFamily="18" charset="0"/>
                          <a:cs typeface="Times New Roman" pitchFamily="18" charset="0"/>
                        </a:rPr>
                        <a:t> </a:t>
                      </a:r>
                      <a:r>
                        <a:rPr lang="en-US" sz="1600" u="none" strike="noStrike" dirty="0">
                          <a:latin typeface="Times New Roman" pitchFamily="18" charset="0"/>
                          <a:cs typeface="Times New Roman" pitchFamily="18" charset="0"/>
                        </a:rPr>
                        <a:t>Collection of Accounts Receivable</a:t>
                      </a:r>
                      <a:endParaRPr lang="en-US" sz="1600" b="0" i="0" u="none" strike="noStrike" dirty="0">
                        <a:latin typeface="Times New Roman" pitchFamily="18" charset="0"/>
                        <a:cs typeface="Times New Roman" pitchFamily="18" charset="0"/>
                      </a:endParaRPr>
                    </a:p>
                  </a:txBody>
                  <a:tcPr marL="9525" marR="9525" marT="9525" marB="0" anchor="b"/>
                </a:tc>
                <a:tc>
                  <a:txBody>
                    <a:bodyPr/>
                    <a:lstStyle/>
                    <a:p>
                      <a:pPr algn="l" fontAlgn="b"/>
                      <a:r>
                        <a:rPr lang="mn-MN" sz="1600" u="none" strike="noStrike" dirty="0">
                          <a:latin typeface="Times New Roman" pitchFamily="18" charset="0"/>
                          <a:cs typeface="Times New Roman" pitchFamily="18" charset="0"/>
                        </a:rPr>
                        <a:t>Үйл ажиллагааны орлого</a:t>
                      </a:r>
                      <a:endParaRPr lang="mn-MN" sz="1600" b="0" i="0" u="none" strike="noStrike" dirty="0">
                        <a:latin typeface="Times New Roman" pitchFamily="18" charset="0"/>
                        <a:cs typeface="Times New Roman" pitchFamily="18" charset="0"/>
                      </a:endParaRPr>
                    </a:p>
                  </a:txBody>
                  <a:tcPr marL="9525" marR="9525" marT="9525" marB="0" anchor="b"/>
                </a:tc>
                <a:tc>
                  <a:txBody>
                    <a:bodyPr/>
                    <a:lstStyle/>
                    <a:p>
                      <a:pPr algn="l"/>
                      <a:endParaRPr lang="en-US" sz="1600" dirty="0">
                        <a:latin typeface="Times New Roman" pitchFamily="18" charset="0"/>
                        <a:cs typeface="Times New Roman" pitchFamily="18" charset="0"/>
                      </a:endParaRPr>
                    </a:p>
                  </a:txBody>
                  <a:tcPr/>
                </a:tc>
                <a:tc>
                  <a:txBody>
                    <a:bodyPr/>
                    <a:lstStyle/>
                    <a:p>
                      <a:pPr algn="l"/>
                      <a:endParaRPr lang="en-US" sz="1600" dirty="0">
                        <a:latin typeface="Times New Roman" pitchFamily="18" charset="0"/>
                        <a:cs typeface="Times New Roman" pitchFamily="18" charset="0"/>
                      </a:endParaRPr>
                    </a:p>
                  </a:txBody>
                  <a:tcPr/>
                </a:tc>
                <a:tc>
                  <a:txBody>
                    <a:bodyPr/>
                    <a:lstStyle/>
                    <a:p>
                      <a:pPr algn="l"/>
                      <a:endParaRPr lang="en-US" sz="1600" dirty="0">
                        <a:latin typeface="Times New Roman" pitchFamily="18" charset="0"/>
                        <a:cs typeface="Times New Roman" pitchFamily="18" charset="0"/>
                      </a:endParaRPr>
                    </a:p>
                  </a:txBody>
                  <a:tcPr/>
                </a:tc>
                <a:tc>
                  <a:txBody>
                    <a:bodyPr/>
                    <a:lstStyle/>
                    <a:p>
                      <a:r>
                        <a:rPr lang="en-US" sz="1600" dirty="0" smtClean="0">
                          <a:latin typeface="Times New Roman" pitchFamily="18" charset="0"/>
                          <a:cs typeface="Times New Roman" pitchFamily="18" charset="0"/>
                        </a:rPr>
                        <a:t>0</a:t>
                      </a:r>
                      <a:endParaRPr lang="en-US" sz="1600" dirty="0">
                        <a:latin typeface="Times New Roman" pitchFamily="18" charset="0"/>
                        <a:cs typeface="Times New Roman" pitchFamily="18" charset="0"/>
                      </a:endParaRPr>
                    </a:p>
                  </a:txBody>
                  <a:tcPr/>
                </a:tc>
              </a:tr>
              <a:tr h="548663">
                <a:tc>
                  <a:txBody>
                    <a:bodyPr/>
                    <a:lstStyle/>
                    <a:p>
                      <a:pPr algn="l" fontAlgn="b"/>
                      <a:r>
                        <a:rPr lang="en-US" sz="1600" u="none" strike="noStrike" dirty="0" smtClean="0">
                          <a:latin typeface="Times New Roman" pitchFamily="18" charset="0"/>
                          <a:cs typeface="Times New Roman" pitchFamily="18" charset="0"/>
                        </a:rPr>
                        <a:t>Other </a:t>
                      </a:r>
                      <a:r>
                        <a:rPr lang="en-US" sz="1600" u="none" strike="noStrike" dirty="0">
                          <a:latin typeface="Times New Roman" pitchFamily="18" charset="0"/>
                          <a:cs typeface="Times New Roman" pitchFamily="18" charset="0"/>
                        </a:rPr>
                        <a:t>Sources of Income</a:t>
                      </a:r>
                      <a:endParaRPr lang="en-US" sz="1600" b="0" i="0" u="none" strike="noStrike" dirty="0">
                        <a:latin typeface="Times New Roman" pitchFamily="18" charset="0"/>
                        <a:cs typeface="Times New Roman" pitchFamily="18" charset="0"/>
                      </a:endParaRPr>
                    </a:p>
                  </a:txBody>
                  <a:tcPr marL="9525" marR="9525" marT="9525" marB="0" anchor="b"/>
                </a:tc>
                <a:tc>
                  <a:txBody>
                    <a:bodyPr/>
                    <a:lstStyle/>
                    <a:p>
                      <a:pPr algn="l"/>
                      <a:endParaRPr lang="en-US" sz="1600" dirty="0">
                        <a:latin typeface="Times New Roman" pitchFamily="18" charset="0"/>
                        <a:cs typeface="Times New Roman" pitchFamily="18" charset="0"/>
                      </a:endParaRPr>
                    </a:p>
                  </a:txBody>
                  <a:tcPr/>
                </a:tc>
                <a:tc>
                  <a:txBody>
                    <a:bodyPr/>
                    <a:lstStyle/>
                    <a:p>
                      <a:pPr algn="l"/>
                      <a:endParaRPr lang="en-US" sz="1600">
                        <a:latin typeface="Times New Roman" pitchFamily="18" charset="0"/>
                        <a:cs typeface="Times New Roman" pitchFamily="18" charset="0"/>
                      </a:endParaRPr>
                    </a:p>
                  </a:txBody>
                  <a:tcPr/>
                </a:tc>
                <a:tc>
                  <a:txBody>
                    <a:bodyPr/>
                    <a:lstStyle/>
                    <a:p>
                      <a:pPr algn="l"/>
                      <a:endParaRPr lang="en-US" sz="1600" dirty="0">
                        <a:latin typeface="Times New Roman" pitchFamily="18" charset="0"/>
                        <a:cs typeface="Times New Roman" pitchFamily="18" charset="0"/>
                      </a:endParaRPr>
                    </a:p>
                  </a:txBody>
                  <a:tcPr/>
                </a:tc>
                <a:tc>
                  <a:txBody>
                    <a:bodyPr/>
                    <a:lstStyle/>
                    <a:p>
                      <a:pPr algn="l"/>
                      <a:endParaRPr lang="en-US" sz="1600">
                        <a:latin typeface="Times New Roman" pitchFamily="18" charset="0"/>
                        <a:cs typeface="Times New Roman" pitchFamily="18" charset="0"/>
                      </a:endParaRPr>
                    </a:p>
                  </a:txBody>
                  <a:tcPr/>
                </a:tc>
                <a:tc>
                  <a:txBody>
                    <a:bodyPr/>
                    <a:lstStyle/>
                    <a:p>
                      <a:r>
                        <a:rPr lang="en-US" sz="1600" dirty="0" smtClean="0">
                          <a:latin typeface="Times New Roman" pitchFamily="18" charset="0"/>
                          <a:cs typeface="Times New Roman" pitchFamily="18" charset="0"/>
                        </a:rPr>
                        <a:t>0</a:t>
                      </a:r>
                      <a:endParaRPr lang="en-US" sz="1600" dirty="0">
                        <a:latin typeface="Times New Roman" pitchFamily="18" charset="0"/>
                        <a:cs typeface="Times New Roman" pitchFamily="18" charset="0"/>
                      </a:endParaRPr>
                    </a:p>
                  </a:txBody>
                  <a:tcPr/>
                </a:tc>
              </a:tr>
              <a:tr h="548663">
                <a:tc>
                  <a:txBody>
                    <a:bodyPr/>
                    <a:lstStyle/>
                    <a:p>
                      <a:pPr algn="l" fontAlgn="b"/>
                      <a:r>
                        <a:rPr lang="en-US" sz="1600" u="none" strike="noStrike" dirty="0">
                          <a:latin typeface="Times New Roman" pitchFamily="18" charset="0"/>
                          <a:cs typeface="Times New Roman" pitchFamily="18" charset="0"/>
                        </a:rPr>
                        <a:t> </a:t>
                      </a:r>
                      <a:r>
                        <a:rPr lang="en-US" sz="1600" u="none" strike="noStrike" dirty="0" smtClean="0">
                          <a:latin typeface="Times New Roman" pitchFamily="18" charset="0"/>
                          <a:cs typeface="Times New Roman" pitchFamily="18" charset="0"/>
                        </a:rPr>
                        <a:t>Other </a:t>
                      </a:r>
                      <a:r>
                        <a:rPr lang="en-US" sz="1600" u="none" strike="noStrike" dirty="0">
                          <a:latin typeface="Times New Roman" pitchFamily="18" charset="0"/>
                          <a:cs typeface="Times New Roman" pitchFamily="18" charset="0"/>
                        </a:rPr>
                        <a:t>Sources of Income</a:t>
                      </a:r>
                      <a:endParaRPr lang="en-US" sz="1600" b="0" i="0" u="none" strike="noStrike" dirty="0">
                        <a:latin typeface="Times New Roman" pitchFamily="18" charset="0"/>
                        <a:cs typeface="Times New Roman" pitchFamily="18" charset="0"/>
                      </a:endParaRPr>
                    </a:p>
                  </a:txBody>
                  <a:tcPr marL="9525" marR="9525" marT="9525" marB="0" anchor="b"/>
                </a:tc>
                <a:tc>
                  <a:txBody>
                    <a:bodyPr/>
                    <a:lstStyle/>
                    <a:p>
                      <a:pPr algn="l"/>
                      <a:endParaRPr lang="en-US" sz="1600" dirty="0">
                        <a:latin typeface="Times New Roman" pitchFamily="18" charset="0"/>
                        <a:cs typeface="Times New Roman" pitchFamily="18" charset="0"/>
                      </a:endParaRPr>
                    </a:p>
                  </a:txBody>
                  <a:tcPr/>
                </a:tc>
                <a:tc>
                  <a:txBody>
                    <a:bodyPr/>
                    <a:lstStyle/>
                    <a:p>
                      <a:pPr algn="l"/>
                      <a:endParaRPr lang="en-US" sz="1600" dirty="0">
                        <a:latin typeface="Times New Roman" pitchFamily="18" charset="0"/>
                        <a:cs typeface="Times New Roman" pitchFamily="18" charset="0"/>
                      </a:endParaRPr>
                    </a:p>
                  </a:txBody>
                  <a:tcPr/>
                </a:tc>
                <a:tc>
                  <a:txBody>
                    <a:bodyPr/>
                    <a:lstStyle/>
                    <a:p>
                      <a:pPr algn="l"/>
                      <a:endParaRPr lang="en-US" sz="1600" dirty="0">
                        <a:latin typeface="Times New Roman" pitchFamily="18" charset="0"/>
                        <a:cs typeface="Times New Roman" pitchFamily="18" charset="0"/>
                      </a:endParaRPr>
                    </a:p>
                  </a:txBody>
                  <a:tcPr/>
                </a:tc>
                <a:tc>
                  <a:txBody>
                    <a:bodyPr/>
                    <a:lstStyle/>
                    <a:p>
                      <a:pPr algn="l"/>
                      <a:endParaRPr lang="en-US" sz="1600" dirty="0">
                        <a:latin typeface="Times New Roman" pitchFamily="18" charset="0"/>
                        <a:cs typeface="Times New Roman" pitchFamily="18" charset="0"/>
                      </a:endParaRPr>
                    </a:p>
                  </a:txBody>
                  <a:tcPr/>
                </a:tc>
                <a:tc>
                  <a:txBody>
                    <a:bodyPr/>
                    <a:lstStyle/>
                    <a:p>
                      <a:r>
                        <a:rPr lang="en-US" sz="1600" dirty="0" smtClean="0">
                          <a:latin typeface="Times New Roman" pitchFamily="18" charset="0"/>
                          <a:cs typeface="Times New Roman" pitchFamily="18" charset="0"/>
                        </a:rPr>
                        <a:t>0</a:t>
                      </a:r>
                      <a:endParaRPr lang="en-US" sz="1600" dirty="0">
                        <a:latin typeface="Times New Roman" pitchFamily="18" charset="0"/>
                        <a:cs typeface="Times New Roman" pitchFamily="18" charset="0"/>
                      </a:endParaRPr>
                    </a:p>
                  </a:txBody>
                  <a:tcPr/>
                </a:tc>
              </a:tr>
              <a:tr h="586243">
                <a:tc>
                  <a:txBody>
                    <a:bodyPr/>
                    <a:lstStyle/>
                    <a:p>
                      <a:pPr algn="l" fontAlgn="b"/>
                      <a:r>
                        <a:rPr lang="en-US" sz="1600" u="none" strike="noStrike" dirty="0" smtClean="0">
                          <a:solidFill>
                            <a:srgbClr val="FF0000"/>
                          </a:solidFill>
                          <a:latin typeface="Times New Roman" pitchFamily="18" charset="0"/>
                          <a:cs typeface="Times New Roman" pitchFamily="18" charset="0"/>
                        </a:rPr>
                        <a:t>Total </a:t>
                      </a:r>
                      <a:r>
                        <a:rPr lang="en-US" sz="1600" u="none" strike="noStrike" dirty="0">
                          <a:solidFill>
                            <a:srgbClr val="FF0000"/>
                          </a:solidFill>
                          <a:latin typeface="Times New Roman" pitchFamily="18" charset="0"/>
                          <a:cs typeface="Times New Roman" pitchFamily="18" charset="0"/>
                        </a:rPr>
                        <a:t>Cash Collected</a:t>
                      </a:r>
                      <a:endParaRPr lang="en-US" sz="1600" b="1" i="0" u="none" strike="noStrike" dirty="0">
                        <a:solidFill>
                          <a:srgbClr val="FF0000"/>
                        </a:solidFill>
                        <a:latin typeface="Times New Roman" pitchFamily="18" charset="0"/>
                        <a:cs typeface="Times New Roman" pitchFamily="18" charset="0"/>
                      </a:endParaRPr>
                    </a:p>
                  </a:txBody>
                  <a:tcPr marL="9525" marR="9525" marT="9525" marB="0" anchor="b"/>
                </a:tc>
                <a:tc>
                  <a:txBody>
                    <a:bodyPr/>
                    <a:lstStyle/>
                    <a:p>
                      <a:pPr algn="l" fontAlgn="b"/>
                      <a:r>
                        <a:rPr lang="mn-MN" sz="1600" u="none" strike="noStrike" dirty="0">
                          <a:latin typeface="Times New Roman" pitchFamily="18" charset="0"/>
                          <a:cs typeface="Times New Roman" pitchFamily="18" charset="0"/>
                        </a:rPr>
                        <a:t>Нийт орсон бэлэн мөнгө</a:t>
                      </a:r>
                      <a:endParaRPr lang="mn-MN" sz="1600" b="1" i="0" u="none" strike="noStrike" dirty="0">
                        <a:latin typeface="Times New Roman" pitchFamily="18" charset="0"/>
                        <a:cs typeface="Times New Roman" pitchFamily="18" charset="0"/>
                      </a:endParaRPr>
                    </a:p>
                  </a:txBody>
                  <a:tcPr marL="9525" marR="9525" marT="9525" marB="0" anchor="b"/>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smtClean="0">
                          <a:latin typeface="Times New Roman" pitchFamily="18" charset="0"/>
                          <a:cs typeface="Times New Roman" pitchFamily="18" charset="0"/>
                        </a:rPr>
                        <a:t>40,000,000</a:t>
                      </a:r>
                    </a:p>
                    <a:p>
                      <a:pPr algn="l"/>
                      <a:endParaRPr lang="en-US" sz="1600" dirty="0">
                        <a:latin typeface="Times New Roman" pitchFamily="18" charset="0"/>
                        <a:cs typeface="Times New Roman" pitchFamily="18" charset="0"/>
                      </a:endParaRPr>
                    </a:p>
                  </a:txBody>
                  <a:tcPr/>
                </a:tc>
                <a:tc>
                  <a:txBody>
                    <a:bodyPr/>
                    <a:lstStyle/>
                    <a:p>
                      <a:pPr algn="l" fontAlgn="b"/>
                      <a:r>
                        <a:rPr lang="en-US" sz="1600" u="none" strike="noStrike" dirty="0" smtClean="0">
                          <a:latin typeface="Times New Roman" pitchFamily="18" charset="0"/>
                          <a:cs typeface="Times New Roman" pitchFamily="18" charset="0"/>
                        </a:rPr>
                        <a:t>100,000,000 </a:t>
                      </a:r>
                      <a:endParaRPr lang="en-US" sz="1600" b="0" i="0" u="none" strike="noStrike" dirty="0">
                        <a:latin typeface="Times New Roman" pitchFamily="18" charset="0"/>
                        <a:cs typeface="Times New Roman" pitchFamily="18" charset="0"/>
                      </a:endParaRPr>
                    </a:p>
                  </a:txBody>
                  <a:tcPr marL="9525" marR="9525" marT="9525" marB="0" anchor="b"/>
                </a:tc>
                <a:tc>
                  <a:txBody>
                    <a:bodyPr/>
                    <a:lstStyle/>
                    <a:p>
                      <a:pPr algn="l" fontAlgn="b"/>
                      <a:r>
                        <a:rPr lang="en-US" sz="1600" u="none" strike="noStrike" dirty="0">
                          <a:latin typeface="Times New Roman" pitchFamily="18" charset="0"/>
                          <a:cs typeface="Times New Roman" pitchFamily="18" charset="0"/>
                        </a:rPr>
                        <a:t>120,000,000 </a:t>
                      </a:r>
                      <a:endParaRPr lang="en-US" sz="1600" b="0" i="0" u="none" strike="noStrike" dirty="0">
                        <a:latin typeface="Times New Roman" pitchFamily="18" charset="0"/>
                        <a:cs typeface="Times New Roman" pitchFamily="18" charset="0"/>
                      </a:endParaRPr>
                    </a:p>
                  </a:txBody>
                  <a:tcPr marL="9525" marR="9525" marT="9525" marB="0" anchor="b"/>
                </a:tc>
                <a:tc>
                  <a:txBody>
                    <a:bodyPr/>
                    <a:lstStyle/>
                    <a:p>
                      <a:r>
                        <a:rPr lang="en-US" sz="1600" dirty="0" smtClean="0">
                          <a:latin typeface="Times New Roman" pitchFamily="18" charset="0"/>
                          <a:cs typeface="Times New Roman" pitchFamily="18" charset="0"/>
                        </a:rPr>
                        <a:t>260,000,000</a:t>
                      </a:r>
                      <a:endParaRPr lang="en-US" sz="1600" dirty="0">
                        <a:latin typeface="Times New Roman" pitchFamily="18" charset="0"/>
                        <a:cs typeface="Times New Roman" pitchFamily="18" charset="0"/>
                      </a:endParaRPr>
                    </a:p>
                  </a:txBody>
                  <a:tcPr/>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noGrp="1"/>
          </p:cNvGraphicFramePr>
          <p:nvPr>
            <p:ph idx="1"/>
          </p:nvPr>
        </p:nvGraphicFramePr>
        <p:xfrm>
          <a:off x="152400" y="76200"/>
          <a:ext cx="8686800" cy="6265455"/>
        </p:xfrm>
        <a:graphic>
          <a:graphicData uri="http://schemas.openxmlformats.org/drawingml/2006/table">
            <a:tbl>
              <a:tblPr firstRow="1" bandRow="1">
                <a:tableStyleId>{5C22544A-7EE6-4342-B048-85BDC9FD1C3A}</a:tableStyleId>
              </a:tblPr>
              <a:tblGrid>
                <a:gridCol w="2211185"/>
                <a:gridCol w="2132215"/>
                <a:gridCol w="1066800"/>
                <a:gridCol w="1219200"/>
                <a:gridCol w="990600"/>
                <a:gridCol w="1066800"/>
              </a:tblGrid>
              <a:tr h="533400">
                <a:tc>
                  <a:txBody>
                    <a:bodyPr/>
                    <a:lstStyle/>
                    <a:p>
                      <a:pPr algn="l" fontAlgn="b"/>
                      <a:r>
                        <a:rPr lang="en-US" sz="1300" b="1" i="0" u="none" strike="noStrike" dirty="0">
                          <a:latin typeface="Arial Mon" pitchFamily="34" charset="0"/>
                        </a:rPr>
                        <a:t>OUTFLOWS FROM OPERATING ACTIVITIES</a:t>
                      </a:r>
                    </a:p>
                  </a:txBody>
                  <a:tcPr marL="9525" marR="9525" marT="9525" marB="0" anchor="b"/>
                </a:tc>
                <a:tc>
                  <a:txBody>
                    <a:bodyPr/>
                    <a:lstStyle/>
                    <a:p>
                      <a:pPr algn="l" fontAlgn="b"/>
                      <a:r>
                        <a:rPr lang="mn-MN" sz="1300" b="1" i="0" u="none" strike="noStrike" dirty="0">
                          <a:latin typeface="Arial Mon" pitchFamily="34" charset="0"/>
                        </a:rPr>
                        <a:t>Үйл ажиллагаанд зарцуулсан бэлэн мөнгө</a:t>
                      </a:r>
                    </a:p>
                  </a:txBody>
                  <a:tcPr marL="9525" marR="9525" marT="9525" marB="0" anchor="b"/>
                </a:tc>
                <a:tc>
                  <a:txBody>
                    <a:bodyPr/>
                    <a:lstStyle/>
                    <a:p>
                      <a:pPr algn="ctr" fontAlgn="b"/>
                      <a:r>
                        <a:rPr lang="mn-MN" sz="1400" b="1" i="0" u="none" strike="noStrike" dirty="0">
                          <a:latin typeface="Arial Mon" pitchFamily="34" charset="0"/>
                        </a:rPr>
                        <a:t>2012 </a:t>
                      </a:r>
                    </a:p>
                  </a:txBody>
                  <a:tcPr marL="9525" marR="9525" marT="9525" marB="0" anchor="b"/>
                </a:tc>
                <a:tc>
                  <a:txBody>
                    <a:bodyPr/>
                    <a:lstStyle/>
                    <a:p>
                      <a:pPr algn="ctr" fontAlgn="b"/>
                      <a:r>
                        <a:rPr lang="mn-MN" sz="1400" b="1" i="0" u="none" strike="noStrike" dirty="0">
                          <a:latin typeface="Arial Mon" pitchFamily="34" charset="0"/>
                        </a:rPr>
                        <a:t>2013 </a:t>
                      </a:r>
                    </a:p>
                  </a:txBody>
                  <a:tcPr marL="9525" marR="9525" marT="9525" marB="0" anchor="b"/>
                </a:tc>
                <a:tc>
                  <a:txBody>
                    <a:bodyPr/>
                    <a:lstStyle/>
                    <a:p>
                      <a:pPr algn="ctr" fontAlgn="b"/>
                      <a:r>
                        <a:rPr lang="mn-MN" sz="1400" b="1" i="0" u="none" strike="noStrike" dirty="0" smtClean="0">
                          <a:latin typeface="Arial Mon" pitchFamily="34" charset="0"/>
                        </a:rPr>
                        <a:t>201</a:t>
                      </a:r>
                      <a:r>
                        <a:rPr lang="en-US" sz="1400" b="1" i="0" u="none" strike="noStrike" dirty="0" smtClean="0">
                          <a:latin typeface="Arial Mon" pitchFamily="34" charset="0"/>
                        </a:rPr>
                        <a:t>4</a:t>
                      </a:r>
                      <a:endParaRPr lang="mn-MN" sz="1400" b="1" i="0" u="none" strike="noStrike" dirty="0">
                        <a:latin typeface="Arial Mon" pitchFamily="34" charset="0"/>
                      </a:endParaRPr>
                    </a:p>
                  </a:txBody>
                  <a:tcPr marL="9525" marR="9525" marT="9525" marB="0" anchor="b"/>
                </a:tc>
                <a:tc>
                  <a:txBody>
                    <a:bodyPr/>
                    <a:lstStyle/>
                    <a:p>
                      <a:pPr algn="l" fontAlgn="b"/>
                      <a:r>
                        <a:rPr lang="en-US" sz="1300" b="1" i="0" u="none" strike="noStrike" dirty="0">
                          <a:latin typeface="Arial Mon" pitchFamily="34" charset="0"/>
                        </a:rPr>
                        <a:t> </a:t>
                      </a:r>
                      <a:r>
                        <a:rPr lang="en-US" sz="1300" b="1" i="0" u="none" strike="noStrike" dirty="0" smtClean="0">
                          <a:latin typeface="Arial Mon" pitchFamily="34" charset="0"/>
                        </a:rPr>
                        <a:t>TOTAL</a:t>
                      </a:r>
                      <a:endParaRPr lang="en-US" sz="1300" b="1" i="0" u="none" strike="noStrike" dirty="0">
                        <a:latin typeface="Arial Mon" pitchFamily="34" charset="0"/>
                      </a:endParaRPr>
                    </a:p>
                  </a:txBody>
                  <a:tcPr marL="9525" marR="9525" marT="9525" marB="0" anchor="b"/>
                </a:tc>
              </a:tr>
              <a:tr h="457200">
                <a:tc>
                  <a:txBody>
                    <a:bodyPr/>
                    <a:lstStyle/>
                    <a:p>
                      <a:pPr algn="l" fontAlgn="b"/>
                      <a:r>
                        <a:rPr lang="en-US" sz="1300" b="0" i="0" u="none" strike="noStrike" dirty="0">
                          <a:latin typeface="Arial Mon" pitchFamily="34" charset="0"/>
                        </a:rPr>
                        <a:t>  Purchases of Raw Materials with VAT charged</a:t>
                      </a:r>
                    </a:p>
                  </a:txBody>
                  <a:tcPr marL="9525" marR="9525" marT="9525" marB="0" anchor="b"/>
                </a:tc>
                <a:tc>
                  <a:txBody>
                    <a:bodyPr/>
                    <a:lstStyle/>
                    <a:p>
                      <a:pPr algn="l" fontAlgn="b"/>
                      <a:r>
                        <a:rPr lang="mn-MN" sz="1300" b="0" i="0" u="none" strike="noStrike" dirty="0">
                          <a:latin typeface="Arial Mon" pitchFamily="34" charset="0"/>
                        </a:rPr>
                        <a:t>Барилгад зарцуулах зардал</a:t>
                      </a:r>
                    </a:p>
                  </a:txBody>
                  <a:tcPr marL="9525" marR="9525" marT="9525" marB="0" anchor="b"/>
                </a:tc>
                <a:tc>
                  <a:txBody>
                    <a:bodyPr/>
                    <a:lstStyle/>
                    <a:p>
                      <a:pPr algn="r" fontAlgn="b"/>
                      <a:r>
                        <a:rPr lang="en-US" sz="1300" b="0" i="0" u="none" strike="noStrike">
                          <a:latin typeface="Arial Mon" pitchFamily="34" charset="0"/>
                        </a:rPr>
                        <a:t>15,000,000 </a:t>
                      </a:r>
                    </a:p>
                  </a:txBody>
                  <a:tcPr marL="9525" marR="9525" marT="9525" marB="0" anchor="b"/>
                </a:tc>
                <a:tc>
                  <a:txBody>
                    <a:bodyPr/>
                    <a:lstStyle/>
                    <a:p>
                      <a:pPr algn="r" fontAlgn="b"/>
                      <a:r>
                        <a:rPr lang="en-US" sz="1300" b="0" i="0" u="none" strike="noStrike">
                          <a:latin typeface="Arial Mon" pitchFamily="34" charset="0"/>
                        </a:rPr>
                        <a:t>37,500,000 </a:t>
                      </a:r>
                    </a:p>
                  </a:txBody>
                  <a:tcPr marL="9525" marR="9525" marT="9525" marB="0" anchor="b"/>
                </a:tc>
                <a:tc>
                  <a:txBody>
                    <a:bodyPr/>
                    <a:lstStyle/>
                    <a:p>
                      <a:pPr algn="r" fontAlgn="b"/>
                      <a:r>
                        <a:rPr lang="en-US" sz="1300" b="0" i="0" u="none" strike="noStrike">
                          <a:latin typeface="Arial Mon" pitchFamily="34" charset="0"/>
                        </a:rPr>
                        <a:t>45,000,000 </a:t>
                      </a:r>
                    </a:p>
                  </a:txBody>
                  <a:tcPr marL="9525" marR="9525" marT="9525" marB="0" anchor="b"/>
                </a:tc>
                <a:tc>
                  <a:txBody>
                    <a:bodyPr/>
                    <a:lstStyle/>
                    <a:p>
                      <a:pPr algn="r" fontAlgn="b"/>
                      <a:r>
                        <a:rPr lang="en-US" sz="1300" b="0" i="0" u="none" strike="noStrike">
                          <a:latin typeface="Arial Mon" pitchFamily="34" charset="0"/>
                        </a:rPr>
                        <a:t>97,500,000 </a:t>
                      </a:r>
                    </a:p>
                  </a:txBody>
                  <a:tcPr marL="9525" marR="9525" marT="9525" marB="0" anchor="b"/>
                </a:tc>
              </a:tr>
              <a:tr h="457200">
                <a:tc>
                  <a:txBody>
                    <a:bodyPr/>
                    <a:lstStyle/>
                    <a:p>
                      <a:pPr algn="l" fontAlgn="b"/>
                      <a:r>
                        <a:rPr lang="en-US" sz="1300" b="0" i="0" u="none" strike="noStrike" dirty="0">
                          <a:latin typeface="Arial Mon" pitchFamily="34" charset="0"/>
                        </a:rPr>
                        <a:t>  Officer's Payroll (including Social Security, Gross)</a:t>
                      </a:r>
                    </a:p>
                  </a:txBody>
                  <a:tcPr marL="9525" marR="9525" marT="9525" marB="0" anchor="b"/>
                </a:tc>
                <a:tc>
                  <a:txBody>
                    <a:bodyPr/>
                    <a:lstStyle/>
                    <a:p>
                      <a:pPr algn="l" fontAlgn="b"/>
                      <a:r>
                        <a:rPr lang="mn-MN" sz="1300" b="0" i="0" u="none" strike="noStrike" dirty="0">
                          <a:latin typeface="Arial Mon" pitchFamily="34" charset="0"/>
                        </a:rPr>
                        <a:t>Дэд бүтцэд зарцуулах зардал</a:t>
                      </a:r>
                    </a:p>
                  </a:txBody>
                  <a:tcPr marL="9525" marR="9525" marT="9525" marB="0" anchor="b"/>
                </a:tc>
                <a:tc>
                  <a:txBody>
                    <a:bodyPr/>
                    <a:lstStyle/>
                    <a:p>
                      <a:pPr algn="l" fontAlgn="b"/>
                      <a:r>
                        <a:rPr lang="en-US" sz="1300" b="0" i="0" u="none" strike="noStrike">
                          <a:latin typeface="Arial Mon" pitchFamily="34" charset="0"/>
                        </a:rPr>
                        <a:t> </a:t>
                      </a:r>
                    </a:p>
                  </a:txBody>
                  <a:tcPr marL="9525" marR="9525" marT="9525" marB="0" anchor="b"/>
                </a:tc>
                <a:tc>
                  <a:txBody>
                    <a:bodyPr/>
                    <a:lstStyle/>
                    <a:p>
                      <a:pPr algn="l" fontAlgn="b"/>
                      <a:r>
                        <a:rPr lang="en-US" sz="1300" b="0" i="0" u="none" strike="noStrike">
                          <a:latin typeface="Arial Mon" pitchFamily="34" charset="0"/>
                        </a:rPr>
                        <a:t> </a:t>
                      </a:r>
                    </a:p>
                  </a:txBody>
                  <a:tcPr marL="9525" marR="9525" marT="9525" marB="0" anchor="b"/>
                </a:tc>
                <a:tc>
                  <a:txBody>
                    <a:bodyPr/>
                    <a:lstStyle/>
                    <a:p>
                      <a:pPr algn="l" fontAlgn="b"/>
                      <a:r>
                        <a:rPr lang="en-US" sz="1300" b="0" i="0" u="none" strike="noStrike">
                          <a:latin typeface="Arial Mon" pitchFamily="34" charset="0"/>
                        </a:rPr>
                        <a:t> </a:t>
                      </a:r>
                    </a:p>
                  </a:txBody>
                  <a:tcPr marL="9525" marR="9525" marT="9525" marB="0" anchor="b"/>
                </a:tc>
                <a:tc>
                  <a:txBody>
                    <a:bodyPr/>
                    <a:lstStyle/>
                    <a:p>
                      <a:pPr algn="r" fontAlgn="b"/>
                      <a:r>
                        <a:rPr lang="en-US" sz="1300" b="0" i="0" u="none" strike="noStrike">
                          <a:latin typeface="Arial Mon" pitchFamily="34" charset="0"/>
                        </a:rPr>
                        <a:t>0 </a:t>
                      </a:r>
                    </a:p>
                  </a:txBody>
                  <a:tcPr marL="9525" marR="9525" marT="9525" marB="0" anchor="b"/>
                </a:tc>
              </a:tr>
              <a:tr h="381000">
                <a:tc>
                  <a:txBody>
                    <a:bodyPr/>
                    <a:lstStyle/>
                    <a:p>
                      <a:pPr algn="l" fontAlgn="b"/>
                      <a:r>
                        <a:rPr lang="en-US" sz="1300" b="0" i="0" u="none" strike="noStrike" dirty="0">
                          <a:latin typeface="Arial Mon" pitchFamily="34" charset="0"/>
                        </a:rPr>
                        <a:t>  Transportation</a:t>
                      </a:r>
                    </a:p>
                  </a:txBody>
                  <a:tcPr marL="9525" marR="9525" marT="9525" marB="0" anchor="b"/>
                </a:tc>
                <a:tc>
                  <a:txBody>
                    <a:bodyPr/>
                    <a:lstStyle/>
                    <a:p>
                      <a:pPr algn="l" fontAlgn="b"/>
                      <a:r>
                        <a:rPr lang="mn-MN" sz="1300" b="0" i="0" u="none" strike="noStrike" dirty="0">
                          <a:latin typeface="Arial Mon" pitchFamily="34" charset="0"/>
                        </a:rPr>
                        <a:t>Ерөнхий удирдлагын цалин</a:t>
                      </a:r>
                    </a:p>
                  </a:txBody>
                  <a:tcPr marL="9525" marR="9525" marT="9525" marB="0" anchor="b"/>
                </a:tc>
                <a:tc>
                  <a:txBody>
                    <a:bodyPr/>
                    <a:lstStyle/>
                    <a:p>
                      <a:pPr algn="r" fontAlgn="b"/>
                      <a:r>
                        <a:rPr lang="en-US" sz="1300" b="0" i="0" u="none" strike="noStrike">
                          <a:latin typeface="Arial Mon" pitchFamily="34" charset="0"/>
                        </a:rPr>
                        <a:t>120,000 </a:t>
                      </a:r>
                    </a:p>
                  </a:txBody>
                  <a:tcPr marL="9525" marR="9525" marT="9525" marB="0" anchor="b"/>
                </a:tc>
                <a:tc>
                  <a:txBody>
                    <a:bodyPr/>
                    <a:lstStyle/>
                    <a:p>
                      <a:pPr algn="r" fontAlgn="b"/>
                      <a:r>
                        <a:rPr lang="en-US" sz="1300" b="0" i="0" u="none" strike="noStrike">
                          <a:latin typeface="Arial Mon" pitchFamily="34" charset="0"/>
                        </a:rPr>
                        <a:t>120,000 </a:t>
                      </a:r>
                    </a:p>
                  </a:txBody>
                  <a:tcPr marL="9525" marR="9525" marT="9525" marB="0" anchor="b"/>
                </a:tc>
                <a:tc>
                  <a:txBody>
                    <a:bodyPr/>
                    <a:lstStyle/>
                    <a:p>
                      <a:pPr algn="r" fontAlgn="b"/>
                      <a:r>
                        <a:rPr lang="en-US" sz="1300" b="0" i="0" u="none" strike="noStrike">
                          <a:latin typeface="Arial Mon" pitchFamily="34" charset="0"/>
                        </a:rPr>
                        <a:t>120,000 </a:t>
                      </a:r>
                    </a:p>
                  </a:txBody>
                  <a:tcPr marL="9525" marR="9525" marT="9525" marB="0" anchor="b"/>
                </a:tc>
                <a:tc>
                  <a:txBody>
                    <a:bodyPr/>
                    <a:lstStyle/>
                    <a:p>
                      <a:pPr algn="r" fontAlgn="b"/>
                      <a:r>
                        <a:rPr lang="en-US" sz="1300" b="0" i="0" u="none" strike="noStrike">
                          <a:latin typeface="Arial Mon" pitchFamily="34" charset="0"/>
                        </a:rPr>
                        <a:t>360,000 </a:t>
                      </a:r>
                    </a:p>
                  </a:txBody>
                  <a:tcPr marL="9525" marR="9525" marT="9525" marB="0" anchor="b"/>
                </a:tc>
              </a:tr>
              <a:tr h="432435">
                <a:tc>
                  <a:txBody>
                    <a:bodyPr/>
                    <a:lstStyle/>
                    <a:p>
                      <a:pPr algn="l" fontAlgn="b"/>
                      <a:r>
                        <a:rPr lang="en-US" sz="1300" b="0" i="0" u="none" strike="noStrike" dirty="0">
                          <a:latin typeface="Arial Mon" pitchFamily="34" charset="0"/>
                        </a:rPr>
                        <a:t>  Utilities (Energy, Gas, Water)</a:t>
                      </a:r>
                    </a:p>
                  </a:txBody>
                  <a:tcPr marL="9525" marR="9525" marT="9525" marB="0" anchor="b"/>
                </a:tc>
                <a:tc>
                  <a:txBody>
                    <a:bodyPr/>
                    <a:lstStyle/>
                    <a:p>
                      <a:pPr algn="l" fontAlgn="b"/>
                      <a:r>
                        <a:rPr lang="ru-RU" sz="1300" b="0" i="0" u="none" strike="noStrike" dirty="0">
                          <a:latin typeface="Arial Mon" pitchFamily="34" charset="0"/>
                        </a:rPr>
                        <a:t>Ашиглалтын зардал (эрчим хүч, хий, ус)</a:t>
                      </a:r>
                    </a:p>
                  </a:txBody>
                  <a:tcPr marL="9525" marR="9525" marT="9525" marB="0" anchor="b"/>
                </a:tc>
                <a:tc>
                  <a:txBody>
                    <a:bodyPr/>
                    <a:lstStyle/>
                    <a:p>
                      <a:pPr algn="r" fontAlgn="b"/>
                      <a:r>
                        <a:rPr lang="en-US" sz="1300" b="0" i="0" u="none" strike="noStrike" dirty="0">
                          <a:latin typeface="Arial Mon" pitchFamily="34" charset="0"/>
                        </a:rPr>
                        <a:t>5,000 </a:t>
                      </a:r>
                    </a:p>
                  </a:txBody>
                  <a:tcPr marL="9525" marR="9525" marT="9525" marB="0" anchor="b"/>
                </a:tc>
                <a:tc>
                  <a:txBody>
                    <a:bodyPr/>
                    <a:lstStyle/>
                    <a:p>
                      <a:pPr algn="r" fontAlgn="b"/>
                      <a:r>
                        <a:rPr lang="en-US" sz="1300" b="0" i="0" u="none" strike="noStrike">
                          <a:latin typeface="Arial Mon" pitchFamily="34" charset="0"/>
                        </a:rPr>
                        <a:t>8,000 </a:t>
                      </a:r>
                    </a:p>
                  </a:txBody>
                  <a:tcPr marL="9525" marR="9525" marT="9525" marB="0" anchor="b"/>
                </a:tc>
                <a:tc>
                  <a:txBody>
                    <a:bodyPr/>
                    <a:lstStyle/>
                    <a:p>
                      <a:pPr algn="r" fontAlgn="b"/>
                      <a:r>
                        <a:rPr lang="en-US" sz="1300" b="0" i="0" u="none" strike="noStrike">
                          <a:latin typeface="Arial Mon" pitchFamily="34" charset="0"/>
                        </a:rPr>
                        <a:t>8,000 </a:t>
                      </a:r>
                    </a:p>
                  </a:txBody>
                  <a:tcPr marL="9525" marR="9525" marT="9525" marB="0" anchor="b"/>
                </a:tc>
                <a:tc>
                  <a:txBody>
                    <a:bodyPr/>
                    <a:lstStyle/>
                    <a:p>
                      <a:pPr algn="r" fontAlgn="b"/>
                      <a:r>
                        <a:rPr lang="en-US" sz="1300" b="0" i="0" u="none" strike="noStrike">
                          <a:latin typeface="Arial Mon" pitchFamily="34" charset="0"/>
                        </a:rPr>
                        <a:t>21,000 </a:t>
                      </a:r>
                    </a:p>
                  </a:txBody>
                  <a:tcPr marL="9525" marR="9525" marT="9525" marB="0" anchor="b"/>
                </a:tc>
              </a:tr>
              <a:tr h="381000">
                <a:tc>
                  <a:txBody>
                    <a:bodyPr/>
                    <a:lstStyle/>
                    <a:p>
                      <a:pPr algn="l" fontAlgn="b"/>
                      <a:r>
                        <a:rPr lang="en-US" sz="1300" b="0" i="0" u="none" strike="noStrike" dirty="0">
                          <a:latin typeface="Arial Mon" pitchFamily="34" charset="0"/>
                        </a:rPr>
                        <a:t>  Advertising &amp; Marketing Expense</a:t>
                      </a:r>
                    </a:p>
                  </a:txBody>
                  <a:tcPr marL="9525" marR="9525" marT="9525" marB="0" anchor="b"/>
                </a:tc>
                <a:tc>
                  <a:txBody>
                    <a:bodyPr/>
                    <a:lstStyle/>
                    <a:p>
                      <a:pPr algn="l" fontAlgn="b"/>
                      <a:r>
                        <a:rPr lang="mn-MN" sz="1300" b="0" i="0" u="none" strike="noStrike" dirty="0">
                          <a:latin typeface="Arial Mon" pitchFamily="34" charset="0"/>
                        </a:rPr>
                        <a:t>Түрээс</a:t>
                      </a:r>
                    </a:p>
                  </a:txBody>
                  <a:tcPr marL="9525" marR="9525" marT="9525" marB="0" anchor="b"/>
                </a:tc>
                <a:tc>
                  <a:txBody>
                    <a:bodyPr/>
                    <a:lstStyle/>
                    <a:p>
                      <a:pPr algn="l" fontAlgn="b"/>
                      <a:r>
                        <a:rPr lang="en-US" sz="1300" b="0" i="0" u="none" strike="noStrike" dirty="0">
                          <a:latin typeface="Arial Mon" pitchFamily="34" charset="0"/>
                        </a:rPr>
                        <a:t> </a:t>
                      </a:r>
                    </a:p>
                  </a:txBody>
                  <a:tcPr marL="9525" marR="9525" marT="9525" marB="0" anchor="b"/>
                </a:tc>
                <a:tc>
                  <a:txBody>
                    <a:bodyPr/>
                    <a:lstStyle/>
                    <a:p>
                      <a:pPr algn="l" fontAlgn="b"/>
                      <a:r>
                        <a:rPr lang="en-US" sz="1300" b="0" i="0" u="none" strike="noStrike">
                          <a:latin typeface="Arial Mon" pitchFamily="34" charset="0"/>
                        </a:rPr>
                        <a:t> </a:t>
                      </a:r>
                    </a:p>
                  </a:txBody>
                  <a:tcPr marL="9525" marR="9525" marT="9525" marB="0" anchor="b"/>
                </a:tc>
                <a:tc>
                  <a:txBody>
                    <a:bodyPr/>
                    <a:lstStyle/>
                    <a:p>
                      <a:pPr algn="l" fontAlgn="b"/>
                      <a:r>
                        <a:rPr lang="en-US" sz="1300" b="0" i="0" u="none" strike="noStrike">
                          <a:latin typeface="Arial Mon" pitchFamily="34" charset="0"/>
                        </a:rPr>
                        <a:t> </a:t>
                      </a:r>
                    </a:p>
                  </a:txBody>
                  <a:tcPr marL="9525" marR="9525" marT="9525" marB="0" anchor="b"/>
                </a:tc>
                <a:tc>
                  <a:txBody>
                    <a:bodyPr/>
                    <a:lstStyle/>
                    <a:p>
                      <a:pPr algn="r" fontAlgn="b"/>
                      <a:r>
                        <a:rPr lang="en-US" sz="1300" b="0" i="0" u="none" strike="noStrike">
                          <a:latin typeface="Arial Mon" pitchFamily="34" charset="0"/>
                        </a:rPr>
                        <a:t>0 </a:t>
                      </a:r>
                    </a:p>
                  </a:txBody>
                  <a:tcPr marL="9525" marR="9525" marT="9525" marB="0" anchor="b"/>
                </a:tc>
              </a:tr>
              <a:tr h="356235">
                <a:tc>
                  <a:txBody>
                    <a:bodyPr/>
                    <a:lstStyle/>
                    <a:p>
                      <a:pPr algn="l" fontAlgn="b"/>
                      <a:r>
                        <a:rPr lang="en-US" sz="1300" b="0" i="0" u="none" strike="noStrike">
                          <a:latin typeface="Arial Mon" pitchFamily="34" charset="0"/>
                        </a:rPr>
                        <a:t>  Owners Salary, without Social Security</a:t>
                      </a:r>
                    </a:p>
                  </a:txBody>
                  <a:tcPr marL="9525" marR="9525" marT="9525" marB="0" anchor="b"/>
                </a:tc>
                <a:tc>
                  <a:txBody>
                    <a:bodyPr/>
                    <a:lstStyle/>
                    <a:p>
                      <a:pPr algn="l" fontAlgn="b"/>
                      <a:r>
                        <a:rPr lang="mn-MN" sz="1300" b="0" i="0" u="none" strike="noStrike" dirty="0">
                          <a:latin typeface="Arial Mon" pitchFamily="34" charset="0"/>
                        </a:rPr>
                        <a:t>Холбооны зардал</a:t>
                      </a:r>
                    </a:p>
                  </a:txBody>
                  <a:tcPr marL="9525" marR="9525" marT="9525" marB="0" anchor="b"/>
                </a:tc>
                <a:tc>
                  <a:txBody>
                    <a:bodyPr/>
                    <a:lstStyle/>
                    <a:p>
                      <a:pPr algn="r" fontAlgn="b"/>
                      <a:r>
                        <a:rPr lang="en-US" sz="1300" b="0" i="0" u="none" strike="noStrike" dirty="0">
                          <a:latin typeface="Arial Mon" pitchFamily="34" charset="0"/>
                        </a:rPr>
                        <a:t>5,000 </a:t>
                      </a:r>
                    </a:p>
                  </a:txBody>
                  <a:tcPr marL="9525" marR="9525" marT="9525" marB="0" anchor="b"/>
                </a:tc>
                <a:tc>
                  <a:txBody>
                    <a:bodyPr/>
                    <a:lstStyle/>
                    <a:p>
                      <a:pPr algn="r" fontAlgn="b"/>
                      <a:r>
                        <a:rPr lang="en-US" sz="1300" b="0" i="0" u="none" strike="noStrike" dirty="0">
                          <a:latin typeface="Arial Mon" pitchFamily="34" charset="0"/>
                        </a:rPr>
                        <a:t>8,000 </a:t>
                      </a:r>
                    </a:p>
                  </a:txBody>
                  <a:tcPr marL="9525" marR="9525" marT="9525" marB="0" anchor="b"/>
                </a:tc>
                <a:tc>
                  <a:txBody>
                    <a:bodyPr/>
                    <a:lstStyle/>
                    <a:p>
                      <a:pPr algn="r" fontAlgn="b"/>
                      <a:r>
                        <a:rPr lang="en-US" sz="1300" b="0" i="0" u="none" strike="noStrike">
                          <a:latin typeface="Arial Mon" pitchFamily="34" charset="0"/>
                        </a:rPr>
                        <a:t>8,000 </a:t>
                      </a:r>
                    </a:p>
                  </a:txBody>
                  <a:tcPr marL="9525" marR="9525" marT="9525" marB="0" anchor="b"/>
                </a:tc>
                <a:tc>
                  <a:txBody>
                    <a:bodyPr/>
                    <a:lstStyle/>
                    <a:p>
                      <a:pPr algn="r" fontAlgn="b"/>
                      <a:r>
                        <a:rPr lang="en-US" sz="1300" b="0" i="0" u="none" strike="noStrike">
                          <a:latin typeface="Arial Mon" pitchFamily="34" charset="0"/>
                        </a:rPr>
                        <a:t>21,000 </a:t>
                      </a:r>
                    </a:p>
                  </a:txBody>
                  <a:tcPr marL="9525" marR="9525" marT="9525" marB="0" anchor="b"/>
                </a:tc>
              </a:tr>
              <a:tr h="255270">
                <a:tc>
                  <a:txBody>
                    <a:bodyPr/>
                    <a:lstStyle/>
                    <a:p>
                      <a:pPr algn="l" fontAlgn="b"/>
                      <a:r>
                        <a:rPr lang="en-US" sz="1300" b="0" i="0" u="none" strike="noStrike" dirty="0">
                          <a:latin typeface="Arial Mon" pitchFamily="34" charset="0"/>
                        </a:rPr>
                        <a:t>  Rent</a:t>
                      </a:r>
                    </a:p>
                  </a:txBody>
                  <a:tcPr marL="9525" marR="9525" marT="9525" marB="0" anchor="b"/>
                </a:tc>
                <a:tc>
                  <a:txBody>
                    <a:bodyPr/>
                    <a:lstStyle/>
                    <a:p>
                      <a:pPr algn="l" fontAlgn="b"/>
                      <a:r>
                        <a:rPr lang="mn-MN" sz="1300" b="0" i="0" u="none" strike="noStrike" dirty="0">
                          <a:latin typeface="Arial Mon" pitchFamily="34" charset="0"/>
                        </a:rPr>
                        <a:t>Маркетингийн зардал</a:t>
                      </a:r>
                    </a:p>
                  </a:txBody>
                  <a:tcPr marL="9525" marR="9525" marT="9525" marB="0" anchor="b"/>
                </a:tc>
                <a:tc>
                  <a:txBody>
                    <a:bodyPr/>
                    <a:lstStyle/>
                    <a:p>
                      <a:pPr algn="r" fontAlgn="b"/>
                      <a:r>
                        <a:rPr lang="en-US" sz="1300" b="0" i="0" u="none" strike="noStrike">
                          <a:latin typeface="Arial Mon" pitchFamily="34" charset="0"/>
                        </a:rPr>
                        <a:t>200,000 </a:t>
                      </a:r>
                    </a:p>
                  </a:txBody>
                  <a:tcPr marL="9525" marR="9525" marT="9525" marB="0" anchor="b"/>
                </a:tc>
                <a:tc>
                  <a:txBody>
                    <a:bodyPr/>
                    <a:lstStyle/>
                    <a:p>
                      <a:pPr algn="r" fontAlgn="b"/>
                      <a:r>
                        <a:rPr lang="en-US" sz="1300" b="0" i="0" u="none" strike="noStrike" dirty="0">
                          <a:latin typeface="Arial Mon" pitchFamily="34" charset="0"/>
                        </a:rPr>
                        <a:t>340,000 </a:t>
                      </a:r>
                    </a:p>
                  </a:txBody>
                  <a:tcPr marL="9525" marR="9525" marT="9525" marB="0" anchor="b"/>
                </a:tc>
                <a:tc>
                  <a:txBody>
                    <a:bodyPr/>
                    <a:lstStyle/>
                    <a:p>
                      <a:pPr algn="r" fontAlgn="b"/>
                      <a:r>
                        <a:rPr lang="en-US" sz="1300" b="0" i="0" u="none" strike="noStrike" dirty="0">
                          <a:latin typeface="Arial Mon" pitchFamily="34" charset="0"/>
                        </a:rPr>
                        <a:t>150,000 </a:t>
                      </a:r>
                    </a:p>
                  </a:txBody>
                  <a:tcPr marL="9525" marR="9525" marT="9525" marB="0" anchor="b"/>
                </a:tc>
                <a:tc>
                  <a:txBody>
                    <a:bodyPr/>
                    <a:lstStyle/>
                    <a:p>
                      <a:pPr algn="r" fontAlgn="b"/>
                      <a:r>
                        <a:rPr lang="en-US" sz="1300" b="0" i="0" u="none" strike="noStrike">
                          <a:latin typeface="Arial Mon" pitchFamily="34" charset="0"/>
                        </a:rPr>
                        <a:t>690,000 </a:t>
                      </a:r>
                    </a:p>
                  </a:txBody>
                  <a:tcPr marL="9525" marR="9525" marT="9525" marB="0" anchor="b"/>
                </a:tc>
              </a:tr>
              <a:tr h="304800">
                <a:tc>
                  <a:txBody>
                    <a:bodyPr/>
                    <a:lstStyle/>
                    <a:p>
                      <a:pPr algn="l" fontAlgn="b"/>
                      <a:r>
                        <a:rPr lang="en-US" sz="1300" b="0" i="0" u="none" strike="noStrike">
                          <a:latin typeface="Arial Mon" pitchFamily="34" charset="0"/>
                        </a:rPr>
                        <a:t>  Spare parts, fuel</a:t>
                      </a:r>
                    </a:p>
                  </a:txBody>
                  <a:tcPr marL="9525" marR="9525" marT="9525" marB="0" anchor="b"/>
                </a:tc>
                <a:tc>
                  <a:txBody>
                    <a:bodyPr/>
                    <a:lstStyle/>
                    <a:p>
                      <a:pPr algn="l" fontAlgn="b"/>
                      <a:r>
                        <a:rPr lang="mn-MN" sz="1300" b="0" i="0" u="none" strike="noStrike" dirty="0">
                          <a:latin typeface="Arial Mon" pitchFamily="34" charset="0"/>
                        </a:rPr>
                        <a:t>Сэлбэг, шатахуун зардал</a:t>
                      </a:r>
                    </a:p>
                  </a:txBody>
                  <a:tcPr marL="9525" marR="9525" marT="9525" marB="0" anchor="b"/>
                </a:tc>
                <a:tc>
                  <a:txBody>
                    <a:bodyPr/>
                    <a:lstStyle/>
                    <a:p>
                      <a:pPr algn="r" fontAlgn="b"/>
                      <a:r>
                        <a:rPr lang="en-US" sz="1300" b="0" i="0" u="none" strike="noStrike">
                          <a:latin typeface="Arial Mon" pitchFamily="34" charset="0"/>
                        </a:rPr>
                        <a:t>20,000 </a:t>
                      </a:r>
                    </a:p>
                  </a:txBody>
                  <a:tcPr marL="9525" marR="9525" marT="9525" marB="0" anchor="b"/>
                </a:tc>
                <a:tc>
                  <a:txBody>
                    <a:bodyPr/>
                    <a:lstStyle/>
                    <a:p>
                      <a:pPr algn="r" fontAlgn="b"/>
                      <a:r>
                        <a:rPr lang="en-US" sz="1300" b="0" i="0" u="none" strike="noStrike">
                          <a:latin typeface="Arial Mon" pitchFamily="34" charset="0"/>
                        </a:rPr>
                        <a:t>30,000 </a:t>
                      </a:r>
                    </a:p>
                  </a:txBody>
                  <a:tcPr marL="9525" marR="9525" marT="9525" marB="0" anchor="b"/>
                </a:tc>
                <a:tc>
                  <a:txBody>
                    <a:bodyPr/>
                    <a:lstStyle/>
                    <a:p>
                      <a:pPr algn="r" fontAlgn="b"/>
                      <a:r>
                        <a:rPr lang="en-US" sz="1300" b="0" i="0" u="none" strike="noStrike" dirty="0">
                          <a:latin typeface="Arial Mon" pitchFamily="34" charset="0"/>
                        </a:rPr>
                        <a:t>30,000 </a:t>
                      </a:r>
                    </a:p>
                  </a:txBody>
                  <a:tcPr marL="9525" marR="9525" marT="9525" marB="0" anchor="b"/>
                </a:tc>
                <a:tc>
                  <a:txBody>
                    <a:bodyPr/>
                    <a:lstStyle/>
                    <a:p>
                      <a:pPr algn="r" fontAlgn="b"/>
                      <a:r>
                        <a:rPr lang="en-US" sz="1300" b="0" i="0" u="none" strike="noStrike">
                          <a:latin typeface="Arial Mon" pitchFamily="34" charset="0"/>
                        </a:rPr>
                        <a:t>80,000 </a:t>
                      </a:r>
                    </a:p>
                  </a:txBody>
                  <a:tcPr marL="9525" marR="9525" marT="9525" marB="0" anchor="b"/>
                </a:tc>
              </a:tr>
              <a:tr h="228600">
                <a:tc>
                  <a:txBody>
                    <a:bodyPr/>
                    <a:lstStyle/>
                    <a:p>
                      <a:pPr algn="l" fontAlgn="b"/>
                      <a:r>
                        <a:rPr lang="en-US" sz="1300" b="0" i="0" u="none" strike="noStrike" dirty="0">
                          <a:latin typeface="Arial Mon" pitchFamily="34" charset="0"/>
                        </a:rPr>
                        <a:t>  Income Taxes</a:t>
                      </a:r>
                    </a:p>
                  </a:txBody>
                  <a:tcPr marL="9525" marR="9525" marT="9525" marB="0" anchor="b"/>
                </a:tc>
                <a:tc>
                  <a:txBody>
                    <a:bodyPr/>
                    <a:lstStyle/>
                    <a:p>
                      <a:pPr algn="l" fontAlgn="b"/>
                      <a:r>
                        <a:rPr lang="mn-MN" sz="1300" b="0" i="0" u="none" strike="noStrike" dirty="0">
                          <a:latin typeface="Arial Mon" pitchFamily="34" charset="0"/>
                        </a:rPr>
                        <a:t>Орлогын татвар</a:t>
                      </a:r>
                    </a:p>
                  </a:txBody>
                  <a:tcPr marL="9525" marR="9525" marT="9525" marB="0" anchor="b"/>
                </a:tc>
                <a:tc>
                  <a:txBody>
                    <a:bodyPr/>
                    <a:lstStyle/>
                    <a:p>
                      <a:pPr algn="r" fontAlgn="b"/>
                      <a:r>
                        <a:rPr lang="en-US" sz="1300" b="0" i="0" u="none" strike="noStrike" dirty="0">
                          <a:latin typeface="Arial Mon" pitchFamily="34" charset="0"/>
                        </a:rPr>
                        <a:t>8,615,250 </a:t>
                      </a:r>
                    </a:p>
                  </a:txBody>
                  <a:tcPr marL="9525" marR="9525" marT="9525" marB="0" anchor="b"/>
                </a:tc>
                <a:tc>
                  <a:txBody>
                    <a:bodyPr/>
                    <a:lstStyle/>
                    <a:p>
                      <a:pPr algn="r" fontAlgn="b"/>
                      <a:r>
                        <a:rPr lang="en-US" sz="1300" b="0" i="0" u="none" strike="noStrike">
                          <a:latin typeface="Arial Mon" pitchFamily="34" charset="0"/>
                        </a:rPr>
                        <a:t>21,685,650 </a:t>
                      </a:r>
                    </a:p>
                  </a:txBody>
                  <a:tcPr marL="9525" marR="9525" marT="9525" marB="0" anchor="b"/>
                </a:tc>
                <a:tc>
                  <a:txBody>
                    <a:bodyPr/>
                    <a:lstStyle/>
                    <a:p>
                      <a:pPr algn="r" fontAlgn="b"/>
                      <a:r>
                        <a:rPr lang="en-US" sz="1300" b="0" i="0" u="none" strike="noStrike">
                          <a:latin typeface="Arial Mon" pitchFamily="34" charset="0"/>
                        </a:rPr>
                        <a:t>26127150</a:t>
                      </a:r>
                    </a:p>
                  </a:txBody>
                  <a:tcPr marL="9525" marR="9525" marT="9525" marB="0" anchor="b"/>
                </a:tc>
                <a:tc>
                  <a:txBody>
                    <a:bodyPr/>
                    <a:lstStyle/>
                    <a:p>
                      <a:pPr algn="r" fontAlgn="b"/>
                      <a:r>
                        <a:rPr lang="en-US" sz="1300" b="0" i="0" u="none" strike="noStrike" dirty="0">
                          <a:latin typeface="Arial Mon" pitchFamily="34" charset="0"/>
                        </a:rPr>
                        <a:t>56,428,050 </a:t>
                      </a:r>
                    </a:p>
                  </a:txBody>
                  <a:tcPr marL="9525" marR="9525" marT="9525" marB="0" anchor="b"/>
                </a:tc>
              </a:tr>
              <a:tr h="304800">
                <a:tc>
                  <a:txBody>
                    <a:bodyPr/>
                    <a:lstStyle/>
                    <a:p>
                      <a:pPr algn="l" fontAlgn="b"/>
                      <a:r>
                        <a:rPr lang="en-US" sz="1300" b="0" i="0" u="none" strike="noStrike" dirty="0">
                          <a:latin typeface="Arial Mon" pitchFamily="34" charset="0"/>
                        </a:rPr>
                        <a:t>  Other taxes or Fees /VAT/</a:t>
                      </a:r>
                    </a:p>
                  </a:txBody>
                  <a:tcPr marL="9525" marR="9525" marT="9525" marB="0" anchor="b"/>
                </a:tc>
                <a:tc>
                  <a:txBody>
                    <a:bodyPr/>
                    <a:lstStyle/>
                    <a:p>
                      <a:pPr algn="l" fontAlgn="b"/>
                      <a:r>
                        <a:rPr lang="mn-MN" sz="1300" b="0" i="0" u="none" strike="noStrike">
                          <a:latin typeface="Arial Mon" pitchFamily="34" charset="0"/>
                        </a:rPr>
                        <a:t>Бусад татвар, төлбөр /НӨАТ/</a:t>
                      </a:r>
                    </a:p>
                  </a:txBody>
                  <a:tcPr marL="9525" marR="9525" marT="9525" marB="0" anchor="b"/>
                </a:tc>
                <a:tc>
                  <a:txBody>
                    <a:bodyPr/>
                    <a:lstStyle/>
                    <a:p>
                      <a:pPr algn="l" fontAlgn="b"/>
                      <a:r>
                        <a:rPr lang="en-US" sz="1300" b="0" i="0" u="none" strike="noStrike" dirty="0">
                          <a:latin typeface="Arial Mon" pitchFamily="34" charset="0"/>
                        </a:rPr>
                        <a:t> </a:t>
                      </a:r>
                    </a:p>
                  </a:txBody>
                  <a:tcPr marL="9525" marR="9525" marT="9525" marB="0" anchor="b"/>
                </a:tc>
                <a:tc>
                  <a:txBody>
                    <a:bodyPr/>
                    <a:lstStyle/>
                    <a:p>
                      <a:pPr algn="l" fontAlgn="b"/>
                      <a:r>
                        <a:rPr lang="en-US" sz="1300" b="0" i="0" u="none" strike="noStrike" dirty="0">
                          <a:latin typeface="Arial Mon" pitchFamily="34" charset="0"/>
                        </a:rPr>
                        <a:t> </a:t>
                      </a:r>
                    </a:p>
                  </a:txBody>
                  <a:tcPr marL="9525" marR="9525" marT="9525" marB="0" anchor="b"/>
                </a:tc>
                <a:tc>
                  <a:txBody>
                    <a:bodyPr/>
                    <a:lstStyle/>
                    <a:p>
                      <a:pPr algn="l" fontAlgn="b"/>
                      <a:r>
                        <a:rPr lang="en-US" sz="1300" b="0" i="0" u="none" strike="noStrike">
                          <a:latin typeface="Arial Mon" pitchFamily="34" charset="0"/>
                        </a:rPr>
                        <a:t> </a:t>
                      </a:r>
                    </a:p>
                  </a:txBody>
                  <a:tcPr marL="9525" marR="9525" marT="9525" marB="0" anchor="b"/>
                </a:tc>
                <a:tc>
                  <a:txBody>
                    <a:bodyPr/>
                    <a:lstStyle/>
                    <a:p>
                      <a:pPr algn="r" fontAlgn="b"/>
                      <a:r>
                        <a:rPr lang="en-US" sz="1300" b="0" i="0" u="none" strike="noStrike">
                          <a:latin typeface="Arial Mon" pitchFamily="34" charset="0"/>
                        </a:rPr>
                        <a:t>0 </a:t>
                      </a:r>
                    </a:p>
                  </a:txBody>
                  <a:tcPr marL="9525" marR="9525" marT="9525" marB="0" anchor="b"/>
                </a:tc>
              </a:tr>
              <a:tr h="280035">
                <a:tc>
                  <a:txBody>
                    <a:bodyPr/>
                    <a:lstStyle/>
                    <a:p>
                      <a:pPr algn="l" fontAlgn="b"/>
                      <a:r>
                        <a:rPr lang="en-US" sz="1300" b="0" i="0" u="none" strike="noStrike">
                          <a:latin typeface="Arial Mon" pitchFamily="34" charset="0"/>
                        </a:rPr>
                        <a:t>  Payment of Accounts Payable</a:t>
                      </a:r>
                    </a:p>
                  </a:txBody>
                  <a:tcPr marL="9525" marR="9525" marT="9525" marB="0" anchor="b"/>
                </a:tc>
                <a:tc>
                  <a:txBody>
                    <a:bodyPr/>
                    <a:lstStyle/>
                    <a:p>
                      <a:pPr algn="l" fontAlgn="b"/>
                      <a:r>
                        <a:rPr lang="mn-MN" sz="1300" b="0" i="0" u="none" strike="noStrike">
                          <a:latin typeface="Arial Mon" pitchFamily="34" charset="0"/>
                        </a:rPr>
                        <a:t>Бичиг хэрэг</a:t>
                      </a:r>
                    </a:p>
                  </a:txBody>
                  <a:tcPr marL="9525" marR="9525" marT="9525" marB="0" anchor="b"/>
                </a:tc>
                <a:tc>
                  <a:txBody>
                    <a:bodyPr/>
                    <a:lstStyle/>
                    <a:p>
                      <a:pPr algn="r" fontAlgn="b"/>
                      <a:r>
                        <a:rPr lang="en-US" sz="1300" b="0" i="0" u="none" strike="noStrike">
                          <a:latin typeface="Arial Mon" pitchFamily="34" charset="0"/>
                        </a:rPr>
                        <a:t>10,000 </a:t>
                      </a:r>
                    </a:p>
                  </a:txBody>
                  <a:tcPr marL="9525" marR="9525" marT="9525" marB="0" anchor="b"/>
                </a:tc>
                <a:tc>
                  <a:txBody>
                    <a:bodyPr/>
                    <a:lstStyle/>
                    <a:p>
                      <a:pPr algn="r" fontAlgn="b"/>
                      <a:r>
                        <a:rPr lang="en-US" sz="1300" b="0" i="0" u="none" strike="noStrike" dirty="0">
                          <a:latin typeface="Arial Mon" pitchFamily="34" charset="0"/>
                        </a:rPr>
                        <a:t>10,000 </a:t>
                      </a:r>
                    </a:p>
                  </a:txBody>
                  <a:tcPr marL="9525" marR="9525" marT="9525" marB="0" anchor="b"/>
                </a:tc>
                <a:tc>
                  <a:txBody>
                    <a:bodyPr/>
                    <a:lstStyle/>
                    <a:p>
                      <a:pPr algn="r" fontAlgn="b"/>
                      <a:r>
                        <a:rPr lang="en-US" sz="1300" b="0" i="0" u="none" strike="noStrike">
                          <a:latin typeface="Arial Mon" pitchFamily="34" charset="0"/>
                        </a:rPr>
                        <a:t>10,000 </a:t>
                      </a:r>
                    </a:p>
                  </a:txBody>
                  <a:tcPr marL="9525" marR="9525" marT="9525" marB="0" anchor="b"/>
                </a:tc>
                <a:tc>
                  <a:txBody>
                    <a:bodyPr/>
                    <a:lstStyle/>
                    <a:p>
                      <a:pPr algn="r" fontAlgn="b"/>
                      <a:r>
                        <a:rPr lang="en-US" sz="1300" b="0" i="0" u="none" strike="noStrike">
                          <a:latin typeface="Arial Mon" pitchFamily="34" charset="0"/>
                        </a:rPr>
                        <a:t>30,000 </a:t>
                      </a:r>
                    </a:p>
                  </a:txBody>
                  <a:tcPr marL="9525" marR="9525" marT="9525" marB="0" anchor="b"/>
                </a:tc>
              </a:tr>
              <a:tr h="255270">
                <a:tc>
                  <a:txBody>
                    <a:bodyPr/>
                    <a:lstStyle/>
                    <a:p>
                      <a:pPr algn="l" fontAlgn="b"/>
                      <a:r>
                        <a:rPr lang="en-US" sz="1300" b="0" i="0" u="none" strike="noStrike">
                          <a:latin typeface="Arial Mon" pitchFamily="34" charset="0"/>
                        </a:rPr>
                        <a:t>  Other</a:t>
                      </a:r>
                    </a:p>
                  </a:txBody>
                  <a:tcPr marL="9525" marR="9525" marT="9525" marB="0" anchor="b"/>
                </a:tc>
                <a:tc>
                  <a:txBody>
                    <a:bodyPr/>
                    <a:lstStyle/>
                    <a:p>
                      <a:pPr algn="l" fontAlgn="b"/>
                      <a:r>
                        <a:rPr lang="mn-MN" sz="1300" b="0" i="0" u="none" strike="noStrike">
                          <a:latin typeface="Arial Mon" pitchFamily="34" charset="0"/>
                        </a:rPr>
                        <a:t>Бусад </a:t>
                      </a:r>
                    </a:p>
                  </a:txBody>
                  <a:tcPr marL="9525" marR="9525" marT="9525" marB="0" anchor="b"/>
                </a:tc>
                <a:tc>
                  <a:txBody>
                    <a:bodyPr/>
                    <a:lstStyle/>
                    <a:p>
                      <a:pPr algn="r" fontAlgn="b"/>
                      <a:r>
                        <a:rPr lang="en-US" sz="1300" b="0" i="0" u="none" strike="noStrike">
                          <a:latin typeface="Arial Mon" pitchFamily="34" charset="0"/>
                        </a:rPr>
                        <a:t>10,000 </a:t>
                      </a:r>
                    </a:p>
                  </a:txBody>
                  <a:tcPr marL="9525" marR="9525" marT="9525" marB="0" anchor="b"/>
                </a:tc>
                <a:tc>
                  <a:txBody>
                    <a:bodyPr/>
                    <a:lstStyle/>
                    <a:p>
                      <a:pPr algn="r" fontAlgn="b"/>
                      <a:r>
                        <a:rPr lang="en-US" sz="1300" b="0" i="0" u="none" strike="noStrike" dirty="0">
                          <a:latin typeface="Arial Mon" pitchFamily="34" charset="0"/>
                        </a:rPr>
                        <a:t>10,000 </a:t>
                      </a:r>
                    </a:p>
                  </a:txBody>
                  <a:tcPr marL="9525" marR="9525" marT="9525" marB="0" anchor="b"/>
                </a:tc>
                <a:tc>
                  <a:txBody>
                    <a:bodyPr/>
                    <a:lstStyle/>
                    <a:p>
                      <a:pPr algn="r" fontAlgn="b"/>
                      <a:r>
                        <a:rPr lang="en-US" sz="1300" b="0" i="0" u="none" strike="noStrike">
                          <a:latin typeface="Arial Mon" pitchFamily="34" charset="0"/>
                        </a:rPr>
                        <a:t>10,000 </a:t>
                      </a:r>
                    </a:p>
                  </a:txBody>
                  <a:tcPr marL="9525" marR="9525" marT="9525" marB="0" anchor="b"/>
                </a:tc>
                <a:tc>
                  <a:txBody>
                    <a:bodyPr/>
                    <a:lstStyle/>
                    <a:p>
                      <a:pPr algn="r" fontAlgn="b"/>
                      <a:r>
                        <a:rPr lang="en-US" sz="1300" b="0" i="0" u="none" strike="noStrike">
                          <a:latin typeface="Arial Mon" pitchFamily="34" charset="0"/>
                        </a:rPr>
                        <a:t>30,000 </a:t>
                      </a:r>
                    </a:p>
                  </a:txBody>
                  <a:tcPr marL="9525" marR="9525" marT="9525" marB="0" anchor="b"/>
                </a:tc>
              </a:tr>
              <a:tr h="609600">
                <a:tc>
                  <a:txBody>
                    <a:bodyPr/>
                    <a:lstStyle/>
                    <a:p>
                      <a:pPr algn="l" fontAlgn="b"/>
                      <a:r>
                        <a:rPr lang="en-US" sz="1300" b="1" i="0" u="none" strike="noStrike">
                          <a:latin typeface="Arial Mon" pitchFamily="34" charset="0"/>
                        </a:rPr>
                        <a:t>    Total Operating Outflows</a:t>
                      </a:r>
                    </a:p>
                  </a:txBody>
                  <a:tcPr marL="9525" marR="9525" marT="9525" marB="0" anchor="b"/>
                </a:tc>
                <a:tc>
                  <a:txBody>
                    <a:bodyPr/>
                    <a:lstStyle/>
                    <a:p>
                      <a:pPr algn="l" fontAlgn="b"/>
                      <a:r>
                        <a:rPr lang="mn-MN" sz="1300" b="1" i="0" u="none" strike="noStrike">
                          <a:latin typeface="Arial Mon" pitchFamily="34" charset="0"/>
                        </a:rPr>
                        <a:t>   Үйл ажиллагаанд зарцуулсан нийт бэлэн мөнгө</a:t>
                      </a:r>
                    </a:p>
                  </a:txBody>
                  <a:tcPr marL="9525" marR="9525" marT="9525" marB="0" anchor="b"/>
                </a:tc>
                <a:tc>
                  <a:txBody>
                    <a:bodyPr/>
                    <a:lstStyle/>
                    <a:p>
                      <a:pPr algn="r" fontAlgn="b"/>
                      <a:r>
                        <a:rPr lang="en-US" sz="1300" b="1" i="0" u="none" strike="noStrike">
                          <a:latin typeface="Arial Mon" pitchFamily="34" charset="0"/>
                        </a:rPr>
                        <a:t>23,985,250 </a:t>
                      </a:r>
                    </a:p>
                  </a:txBody>
                  <a:tcPr marL="9525" marR="9525" marT="9525" marB="0" anchor="b"/>
                </a:tc>
                <a:tc>
                  <a:txBody>
                    <a:bodyPr/>
                    <a:lstStyle/>
                    <a:p>
                      <a:pPr algn="r" fontAlgn="b"/>
                      <a:r>
                        <a:rPr lang="en-US" sz="1300" b="1" i="0" u="none" strike="noStrike" dirty="0">
                          <a:latin typeface="Arial Mon" pitchFamily="34" charset="0"/>
                        </a:rPr>
                        <a:t>59,711,650 </a:t>
                      </a:r>
                    </a:p>
                  </a:txBody>
                  <a:tcPr marL="9525" marR="9525" marT="9525" marB="0" anchor="b"/>
                </a:tc>
                <a:tc>
                  <a:txBody>
                    <a:bodyPr/>
                    <a:lstStyle/>
                    <a:p>
                      <a:pPr algn="r" fontAlgn="b"/>
                      <a:r>
                        <a:rPr lang="en-US" sz="1300" b="1" i="0" u="none" strike="noStrike" dirty="0">
                          <a:latin typeface="Arial Mon" pitchFamily="34" charset="0"/>
                        </a:rPr>
                        <a:t>71,463,150 </a:t>
                      </a:r>
                    </a:p>
                  </a:txBody>
                  <a:tcPr marL="9525" marR="9525" marT="9525" marB="0" anchor="b"/>
                </a:tc>
                <a:tc>
                  <a:txBody>
                    <a:bodyPr/>
                    <a:lstStyle/>
                    <a:p>
                      <a:pPr algn="r" fontAlgn="b"/>
                      <a:r>
                        <a:rPr lang="en-US" sz="1300" b="1" i="0" u="none" strike="noStrike">
                          <a:latin typeface="Arial Mon" pitchFamily="34" charset="0"/>
                        </a:rPr>
                        <a:t>155,160,050 </a:t>
                      </a:r>
                    </a:p>
                  </a:txBody>
                  <a:tcPr marL="9525" marR="9525" marT="9525" marB="0" anchor="b"/>
                </a:tc>
              </a:tr>
              <a:tr h="727620">
                <a:tc>
                  <a:txBody>
                    <a:bodyPr/>
                    <a:lstStyle/>
                    <a:p>
                      <a:pPr algn="l" fontAlgn="b"/>
                      <a:r>
                        <a:rPr lang="en-US" sz="1300" b="1" i="0" u="none" strike="noStrike">
                          <a:latin typeface="Arial Mon" pitchFamily="34" charset="0"/>
                        </a:rPr>
                        <a:t>CASH FLOW FROM OPERATIONS</a:t>
                      </a:r>
                    </a:p>
                  </a:txBody>
                  <a:tcPr marL="9525" marR="9525" marT="9525" marB="0" anchor="b"/>
                </a:tc>
                <a:tc>
                  <a:txBody>
                    <a:bodyPr/>
                    <a:lstStyle/>
                    <a:p>
                      <a:pPr algn="l" fontAlgn="b"/>
                      <a:r>
                        <a:rPr lang="mn-MN" sz="1300" b="1" i="0" u="none" strike="noStrike">
                          <a:latin typeface="Arial Mon" pitchFamily="34" charset="0"/>
                        </a:rPr>
                        <a:t>ҮЙЛ АЖИЛЛАГААНЫ БЭЛЭН МӨНГӨНИЙ УРСГАЛ</a:t>
                      </a:r>
                    </a:p>
                  </a:txBody>
                  <a:tcPr marL="9525" marR="9525" marT="9525" marB="0" anchor="b"/>
                </a:tc>
                <a:tc>
                  <a:txBody>
                    <a:bodyPr/>
                    <a:lstStyle/>
                    <a:p>
                      <a:pPr algn="r" fontAlgn="b"/>
                      <a:r>
                        <a:rPr lang="en-US" sz="1300" b="1" i="0" u="none" strike="noStrike">
                          <a:latin typeface="Arial Mon" pitchFamily="34" charset="0"/>
                        </a:rPr>
                        <a:t>16,014,750 </a:t>
                      </a:r>
                    </a:p>
                  </a:txBody>
                  <a:tcPr marL="9525" marR="9525" marT="9525" marB="0" anchor="b"/>
                </a:tc>
                <a:tc>
                  <a:txBody>
                    <a:bodyPr/>
                    <a:lstStyle/>
                    <a:p>
                      <a:pPr algn="r" fontAlgn="b"/>
                      <a:r>
                        <a:rPr lang="en-US" sz="1300" b="1" i="0" u="none" strike="noStrike">
                          <a:latin typeface="Arial Mon" pitchFamily="34" charset="0"/>
                        </a:rPr>
                        <a:t>40,288,350 </a:t>
                      </a:r>
                    </a:p>
                  </a:txBody>
                  <a:tcPr marL="9525" marR="9525" marT="9525" marB="0" anchor="b"/>
                </a:tc>
                <a:tc>
                  <a:txBody>
                    <a:bodyPr/>
                    <a:lstStyle/>
                    <a:p>
                      <a:pPr algn="r" fontAlgn="b"/>
                      <a:r>
                        <a:rPr lang="en-US" sz="1300" b="1" i="0" u="none" strike="noStrike" dirty="0">
                          <a:latin typeface="Arial Mon" pitchFamily="34" charset="0"/>
                        </a:rPr>
                        <a:t>48,536,850 </a:t>
                      </a:r>
                    </a:p>
                  </a:txBody>
                  <a:tcPr marL="9525" marR="9525" marT="9525" marB="0" anchor="b"/>
                </a:tc>
                <a:tc>
                  <a:txBody>
                    <a:bodyPr/>
                    <a:lstStyle/>
                    <a:p>
                      <a:pPr algn="r" fontAlgn="b"/>
                      <a:r>
                        <a:rPr lang="en-US" sz="1300" b="1" i="0" u="none" strike="noStrike" dirty="0">
                          <a:latin typeface="Arial Mon" pitchFamily="34" charset="0"/>
                        </a:rPr>
                        <a:t>104,839,950 </a:t>
                      </a:r>
                    </a:p>
                  </a:txBody>
                  <a:tcPr marL="9525" marR="9525" marT="9525" marB="0" anchor="b"/>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nvGraphicFramePr>
        <p:xfrm>
          <a:off x="381000" y="381000"/>
          <a:ext cx="8305800" cy="6205662"/>
        </p:xfrm>
        <a:graphic>
          <a:graphicData uri="http://schemas.openxmlformats.org/drawingml/2006/table">
            <a:tbl>
              <a:tblPr firstRow="1" bandRow="1">
                <a:tableStyleId>{5C22544A-7EE6-4342-B048-85BDC9FD1C3A}</a:tableStyleId>
              </a:tblPr>
              <a:tblGrid>
                <a:gridCol w="1615017"/>
                <a:gridCol w="2153356"/>
                <a:gridCol w="1153583"/>
                <a:gridCol w="1153583"/>
                <a:gridCol w="1153583"/>
                <a:gridCol w="1076678"/>
              </a:tblGrid>
              <a:tr h="677101">
                <a:tc>
                  <a:txBody>
                    <a:bodyPr/>
                    <a:lstStyle/>
                    <a:p>
                      <a:pPr algn="l" fontAlgn="b"/>
                      <a:r>
                        <a:rPr lang="en-US" sz="1400" b="1" i="0" u="none" strike="noStrike" dirty="0">
                          <a:latin typeface="Arial"/>
                        </a:rPr>
                        <a:t>INFLOWS AND OUTFLOWS FROM INVESTING ACTIVITIES</a:t>
                      </a:r>
                    </a:p>
                  </a:txBody>
                  <a:tcPr marL="9525" marR="9525" marT="9525" marB="0" anchor="b"/>
                </a:tc>
                <a:tc>
                  <a:txBody>
                    <a:bodyPr/>
                    <a:lstStyle/>
                    <a:p>
                      <a:pPr algn="l" fontAlgn="b"/>
                      <a:r>
                        <a:rPr lang="mn-MN" sz="1400" b="1" i="0" u="none" strike="noStrike" dirty="0">
                          <a:latin typeface="AGBengaly Mon"/>
                        </a:rPr>
                        <a:t>ХӨРӨНГӨ ОРУУЛАЛТААС ОРСОН, ГАРСАН БЭЛЭН МӨНГӨ</a:t>
                      </a:r>
                    </a:p>
                  </a:txBody>
                  <a:tcPr marL="9525" marR="9525" marT="9525" marB="0" anchor="b"/>
                </a:tc>
                <a:tc>
                  <a:txBody>
                    <a:bodyPr/>
                    <a:lstStyle/>
                    <a:p>
                      <a:pPr algn="ctr" fontAlgn="b"/>
                      <a:r>
                        <a:rPr lang="mn-MN" sz="1600" b="1" i="0" u="none" strike="noStrike" dirty="0" smtClean="0">
                          <a:latin typeface="Arial Mon" pitchFamily="34" charset="0"/>
                        </a:rPr>
                        <a:t>2012</a:t>
                      </a:r>
                      <a:endParaRPr lang="mn-MN" sz="1600" b="1" i="0" u="none" strike="noStrike" dirty="0">
                        <a:latin typeface="Arial Mon" pitchFamily="34" charset="0"/>
                      </a:endParaRPr>
                    </a:p>
                  </a:txBody>
                  <a:tcPr marL="9525" marR="9525" marT="9525" marB="0" anchor="b"/>
                </a:tc>
                <a:tc>
                  <a:txBody>
                    <a:bodyPr/>
                    <a:lstStyle/>
                    <a:p>
                      <a:pPr algn="ctr" fontAlgn="b"/>
                      <a:r>
                        <a:rPr lang="mn-MN" sz="1600" b="1" i="0" u="none" strike="noStrike" dirty="0">
                          <a:latin typeface="Arial Mon" pitchFamily="34" charset="0"/>
                        </a:rPr>
                        <a:t>2013 </a:t>
                      </a:r>
                    </a:p>
                  </a:txBody>
                  <a:tcPr marL="9525" marR="9525" marT="9525" marB="0" anchor="b"/>
                </a:tc>
                <a:tc>
                  <a:txBody>
                    <a:bodyPr/>
                    <a:lstStyle/>
                    <a:p>
                      <a:pPr algn="ctr" fontAlgn="b"/>
                      <a:r>
                        <a:rPr lang="mn-MN" sz="1600" b="1" i="0" u="none" strike="noStrike" dirty="0" smtClean="0">
                          <a:latin typeface="Arial Mon" pitchFamily="34" charset="0"/>
                        </a:rPr>
                        <a:t>2014</a:t>
                      </a:r>
                      <a:endParaRPr lang="mn-MN" sz="1600" b="1" i="0" u="none" strike="noStrike" dirty="0">
                        <a:latin typeface="Arial Mon" pitchFamily="34" charset="0"/>
                      </a:endParaRPr>
                    </a:p>
                  </a:txBody>
                  <a:tcPr marL="9525" marR="9525" marT="9525" marB="0" anchor="b"/>
                </a:tc>
                <a:tc>
                  <a:txBody>
                    <a:bodyPr/>
                    <a:lstStyle/>
                    <a:p>
                      <a:pPr algn="ctr" fontAlgn="b"/>
                      <a:r>
                        <a:rPr lang="en-US" sz="1600" b="1" i="0" u="none" strike="noStrike" dirty="0" smtClean="0">
                          <a:latin typeface="Arial Mon" pitchFamily="34" charset="0"/>
                        </a:rPr>
                        <a:t>TOTAL</a:t>
                      </a:r>
                      <a:endParaRPr lang="en-US" sz="1600" b="1" i="0" u="none" strike="noStrike" dirty="0">
                        <a:latin typeface="Arial Mon" pitchFamily="34" charset="0"/>
                      </a:endParaRPr>
                    </a:p>
                  </a:txBody>
                  <a:tcPr marL="9525" marR="9525" marT="9525" marB="0" anchor="b"/>
                </a:tc>
              </a:tr>
              <a:tr h="1041525">
                <a:tc>
                  <a:txBody>
                    <a:bodyPr/>
                    <a:lstStyle/>
                    <a:p>
                      <a:pPr algn="l" fontAlgn="b"/>
                      <a:r>
                        <a:rPr lang="en-US" sz="1600" b="0" i="0" u="none" strike="noStrike" dirty="0">
                          <a:latin typeface="Arial Mon" pitchFamily="34" charset="0"/>
                        </a:rPr>
                        <a:t>  Cash Injections from Owners (Investment)</a:t>
                      </a:r>
                      <a:r>
                        <a:rPr lang="en-US" sz="1600" b="0" i="0" u="none" strike="noStrike" dirty="0">
                          <a:solidFill>
                            <a:srgbClr val="0000FF"/>
                          </a:solidFill>
                          <a:latin typeface="Arial Mon" pitchFamily="34" charset="0"/>
                        </a:rPr>
                        <a:t> (+)</a:t>
                      </a:r>
                      <a:endParaRPr lang="en-US" sz="1600" b="0" i="0" u="none" strike="noStrike" dirty="0">
                        <a:latin typeface="Arial Mon" pitchFamily="34" charset="0"/>
                      </a:endParaRPr>
                    </a:p>
                  </a:txBody>
                  <a:tcPr marL="9525" marR="9525" marT="9525" marB="0" anchor="b"/>
                </a:tc>
                <a:tc>
                  <a:txBody>
                    <a:bodyPr/>
                    <a:lstStyle/>
                    <a:p>
                      <a:pPr algn="l" fontAlgn="b"/>
                      <a:r>
                        <a:rPr lang="mn-MN" sz="1600" b="0" i="0" u="none" strike="noStrike">
                          <a:latin typeface="Arial Mon" pitchFamily="34" charset="0"/>
                        </a:rPr>
                        <a:t>Эзний оруулсан бэлэн мөнгө (хөрөнгө оруулалт) (+)</a:t>
                      </a:r>
                    </a:p>
                  </a:txBody>
                  <a:tcPr marL="9525" marR="9525" marT="9525" marB="0" anchor="b"/>
                </a:tc>
                <a:tc>
                  <a:txBody>
                    <a:bodyPr/>
                    <a:lstStyle/>
                    <a:p>
                      <a:pPr algn="r" fontAlgn="b"/>
                      <a:r>
                        <a:rPr lang="en-US" sz="1600" b="0" i="0" u="none" strike="noStrike">
                          <a:latin typeface="Arial Mon" pitchFamily="34" charset="0"/>
                        </a:rPr>
                        <a:t>15,000,000 </a:t>
                      </a:r>
                    </a:p>
                  </a:txBody>
                  <a:tcPr marL="9525" marR="9525" marT="9525" marB="0" anchor="b"/>
                </a:tc>
                <a:tc>
                  <a:txBody>
                    <a:bodyPr/>
                    <a:lstStyle/>
                    <a:p>
                      <a:pPr algn="l" fontAlgn="b"/>
                      <a:r>
                        <a:rPr lang="en-US" sz="1600" b="0" i="0" u="none" strike="noStrike" dirty="0">
                          <a:latin typeface="Arial Mon" pitchFamily="34" charset="0"/>
                        </a:rPr>
                        <a:t> </a:t>
                      </a:r>
                    </a:p>
                  </a:txBody>
                  <a:tcPr marL="9525" marR="9525" marT="9525" marB="0" anchor="b"/>
                </a:tc>
                <a:tc>
                  <a:txBody>
                    <a:bodyPr/>
                    <a:lstStyle/>
                    <a:p>
                      <a:pPr algn="l" fontAlgn="b"/>
                      <a:r>
                        <a:rPr lang="en-US" sz="1600" b="0" i="0" u="none" strike="noStrike" dirty="0">
                          <a:latin typeface="Arial Mon" pitchFamily="34" charset="0"/>
                        </a:rPr>
                        <a:t> </a:t>
                      </a:r>
                    </a:p>
                  </a:txBody>
                  <a:tcPr marL="9525" marR="9525" marT="9525" marB="0" anchor="b"/>
                </a:tc>
                <a:tc>
                  <a:txBody>
                    <a:bodyPr/>
                    <a:lstStyle/>
                    <a:p>
                      <a:pPr algn="r" fontAlgn="b"/>
                      <a:r>
                        <a:rPr lang="en-US" sz="1600" b="0" i="0" u="none" strike="noStrike" dirty="0">
                          <a:latin typeface="Arial Mon" pitchFamily="34" charset="0"/>
                        </a:rPr>
                        <a:t>15,000,000 </a:t>
                      </a:r>
                    </a:p>
                  </a:txBody>
                  <a:tcPr marL="9525" marR="9525" marT="9525" marB="0" anchor="b"/>
                </a:tc>
              </a:tr>
              <a:tr h="656964">
                <a:tc>
                  <a:txBody>
                    <a:bodyPr/>
                    <a:lstStyle/>
                    <a:p>
                      <a:pPr algn="l" fontAlgn="b"/>
                      <a:r>
                        <a:rPr lang="en-US" sz="1600" b="0" i="0" u="none" strike="noStrike">
                          <a:latin typeface="Arial Mon" pitchFamily="34" charset="0"/>
                        </a:rPr>
                        <a:t>  Sales of Assets </a:t>
                      </a:r>
                      <a:r>
                        <a:rPr lang="en-US" sz="1600" b="0" i="0" u="none" strike="noStrike">
                          <a:solidFill>
                            <a:srgbClr val="0000FF"/>
                          </a:solidFill>
                          <a:latin typeface="Arial Mon" pitchFamily="34" charset="0"/>
                        </a:rPr>
                        <a:t>(+)</a:t>
                      </a:r>
                      <a:endParaRPr lang="en-US" sz="1600" b="0" i="0" u="none" strike="noStrike">
                        <a:latin typeface="Arial Mon" pitchFamily="34" charset="0"/>
                      </a:endParaRPr>
                    </a:p>
                  </a:txBody>
                  <a:tcPr marL="9525" marR="9525" marT="9525" marB="0" anchor="b"/>
                </a:tc>
                <a:tc>
                  <a:txBody>
                    <a:bodyPr/>
                    <a:lstStyle/>
                    <a:p>
                      <a:pPr algn="l" fontAlgn="b"/>
                      <a:r>
                        <a:rPr lang="mn-MN" sz="1600" b="0" i="0" u="none" strike="noStrike">
                          <a:latin typeface="Arial Mon" pitchFamily="34" charset="0"/>
                        </a:rPr>
                        <a:t>Худалдсан хөрөнгө (+)</a:t>
                      </a:r>
                    </a:p>
                  </a:txBody>
                  <a:tcPr marL="9525" marR="9525" marT="9525" marB="0" anchor="b"/>
                </a:tc>
                <a:tc>
                  <a:txBody>
                    <a:bodyPr/>
                    <a:lstStyle/>
                    <a:p>
                      <a:pPr algn="r" fontAlgn="b"/>
                      <a:r>
                        <a:rPr lang="en-US" sz="1600" b="0" i="0" u="none" strike="noStrike">
                          <a:latin typeface="Arial Mon" pitchFamily="34" charset="0"/>
                        </a:rPr>
                        <a:t>0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r" fontAlgn="b"/>
                      <a:r>
                        <a:rPr lang="en-US" sz="1600" b="0" i="0" u="none" strike="noStrike">
                          <a:latin typeface="Arial Mon" pitchFamily="34" charset="0"/>
                        </a:rPr>
                        <a:t>0 </a:t>
                      </a:r>
                    </a:p>
                  </a:txBody>
                  <a:tcPr marL="9525" marR="9525" marT="9525" marB="0" anchor="b"/>
                </a:tc>
                <a:tc>
                  <a:txBody>
                    <a:bodyPr/>
                    <a:lstStyle/>
                    <a:p>
                      <a:pPr algn="r" fontAlgn="b"/>
                      <a:r>
                        <a:rPr lang="en-US" sz="1600" b="0" i="0" u="none" strike="noStrike">
                          <a:latin typeface="Arial Mon" pitchFamily="34" charset="0"/>
                        </a:rPr>
                        <a:t>0 </a:t>
                      </a:r>
                    </a:p>
                  </a:txBody>
                  <a:tcPr marL="9525" marR="9525" marT="9525" marB="0" anchor="b"/>
                </a:tc>
              </a:tr>
              <a:tr h="1301342">
                <a:tc>
                  <a:txBody>
                    <a:bodyPr/>
                    <a:lstStyle/>
                    <a:p>
                      <a:pPr algn="l" fontAlgn="b"/>
                      <a:r>
                        <a:rPr lang="en-US" sz="1600" b="0" i="0" u="none" strike="noStrike">
                          <a:latin typeface="Arial Mon" pitchFamily="34" charset="0"/>
                        </a:rPr>
                        <a:t>  Purchase of Fixed Assets or other investment</a:t>
                      </a:r>
                      <a:r>
                        <a:rPr lang="en-US" sz="1600" b="0" i="0" u="none" strike="noStrike">
                          <a:solidFill>
                            <a:srgbClr val="FF0000"/>
                          </a:solidFill>
                          <a:latin typeface="Arial Mon" pitchFamily="34" charset="0"/>
                        </a:rPr>
                        <a:t> (-)</a:t>
                      </a:r>
                      <a:endParaRPr lang="en-US" sz="1600" b="0" i="0" u="none" strike="noStrike">
                        <a:latin typeface="Arial Mon" pitchFamily="34" charset="0"/>
                      </a:endParaRPr>
                    </a:p>
                  </a:txBody>
                  <a:tcPr marL="9525" marR="9525" marT="9525" marB="0" anchor="b"/>
                </a:tc>
                <a:tc>
                  <a:txBody>
                    <a:bodyPr/>
                    <a:lstStyle/>
                    <a:p>
                      <a:pPr algn="l" fontAlgn="b"/>
                      <a:r>
                        <a:rPr lang="mn-MN" sz="1600" b="0" i="0" u="none" strike="noStrike" dirty="0">
                          <a:latin typeface="Arial Mon" pitchFamily="34" charset="0"/>
                        </a:rPr>
                        <a:t>Худалдаж авсан үндсэн хөрөнгө ба бусад хөрөнгө оруулалт </a:t>
                      </a:r>
                    </a:p>
                  </a:txBody>
                  <a:tcPr marL="9525" marR="9525" marT="9525" marB="0" anchor="b"/>
                </a:tc>
                <a:tc>
                  <a:txBody>
                    <a:bodyPr/>
                    <a:lstStyle/>
                    <a:p>
                      <a:pPr algn="r" fontAlgn="b"/>
                      <a:r>
                        <a:rPr lang="en-US" sz="1600" b="0" i="0" u="none" strike="noStrike">
                          <a:latin typeface="Arial Mon" pitchFamily="34" charset="0"/>
                        </a:rPr>
                        <a:t>0 </a:t>
                      </a:r>
                    </a:p>
                  </a:txBody>
                  <a:tcPr marL="9525" marR="9525" marT="9525" marB="0" anchor="b"/>
                </a:tc>
                <a:tc>
                  <a:txBody>
                    <a:bodyPr/>
                    <a:lstStyle/>
                    <a:p>
                      <a:pPr algn="l" fontAlgn="b"/>
                      <a:r>
                        <a:rPr lang="en-US" sz="1600" b="0" i="0" u="none" strike="noStrike" dirty="0">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r" fontAlgn="b"/>
                      <a:r>
                        <a:rPr lang="en-US" sz="1600" b="0" i="0" u="none" strike="noStrike">
                          <a:latin typeface="Arial Mon" pitchFamily="34" charset="0"/>
                        </a:rPr>
                        <a:t>0 </a:t>
                      </a:r>
                    </a:p>
                  </a:txBody>
                  <a:tcPr marL="9525" marR="9525" marT="9525" marB="0" anchor="b"/>
                </a:tc>
              </a:tr>
              <a:tr h="1301342">
                <a:tc>
                  <a:txBody>
                    <a:bodyPr/>
                    <a:lstStyle/>
                    <a:p>
                      <a:pPr algn="l" fontAlgn="b"/>
                      <a:r>
                        <a:rPr lang="en-US" sz="1600" b="1" i="0" u="none" strike="noStrike">
                          <a:latin typeface="Arial Mon" pitchFamily="34" charset="0"/>
                        </a:rPr>
                        <a:t>    Total Investment Inflows and Outflows</a:t>
                      </a:r>
                    </a:p>
                  </a:txBody>
                  <a:tcPr marL="9525" marR="9525" marT="9525" marB="0" anchor="b"/>
                </a:tc>
                <a:tc>
                  <a:txBody>
                    <a:bodyPr/>
                    <a:lstStyle/>
                    <a:p>
                      <a:pPr algn="l" fontAlgn="b"/>
                      <a:r>
                        <a:rPr lang="mn-MN" sz="1600" b="1" i="0" u="none" strike="noStrike">
                          <a:latin typeface="Arial Mon" pitchFamily="34" charset="0"/>
                        </a:rPr>
                        <a:t>   Нийт хөрөнгө оруулалтаар орсон, гарсан б/мөнгө</a:t>
                      </a:r>
                    </a:p>
                  </a:txBody>
                  <a:tcPr marL="9525" marR="9525" marT="9525" marB="0" anchor="b"/>
                </a:tc>
                <a:tc>
                  <a:txBody>
                    <a:bodyPr/>
                    <a:lstStyle/>
                    <a:p>
                      <a:pPr algn="r" fontAlgn="b"/>
                      <a:r>
                        <a:rPr lang="en-US" sz="1600" b="1" i="0" u="none" strike="noStrike">
                          <a:latin typeface="Arial Mon" pitchFamily="34" charset="0"/>
                        </a:rPr>
                        <a:t>15,000,000 </a:t>
                      </a:r>
                    </a:p>
                  </a:txBody>
                  <a:tcPr marL="9525" marR="9525" marT="9525" marB="0" anchor="b"/>
                </a:tc>
                <a:tc>
                  <a:txBody>
                    <a:bodyPr/>
                    <a:lstStyle/>
                    <a:p>
                      <a:pPr algn="r" fontAlgn="b"/>
                      <a:r>
                        <a:rPr lang="en-US" sz="1600" b="1" i="0" u="none" strike="noStrike">
                          <a:latin typeface="Arial Mon" pitchFamily="34" charset="0"/>
                        </a:rPr>
                        <a:t>0 </a:t>
                      </a:r>
                    </a:p>
                  </a:txBody>
                  <a:tcPr marL="9525" marR="9525" marT="9525" marB="0" anchor="b"/>
                </a:tc>
                <a:tc>
                  <a:txBody>
                    <a:bodyPr/>
                    <a:lstStyle/>
                    <a:p>
                      <a:pPr algn="r" fontAlgn="b"/>
                      <a:r>
                        <a:rPr lang="en-US" sz="1600" b="1" i="0" u="none" strike="noStrike">
                          <a:latin typeface="Arial Mon" pitchFamily="34" charset="0"/>
                        </a:rPr>
                        <a:t>0 </a:t>
                      </a:r>
                    </a:p>
                  </a:txBody>
                  <a:tcPr marL="9525" marR="9525" marT="9525" marB="0" anchor="b"/>
                </a:tc>
                <a:tc>
                  <a:txBody>
                    <a:bodyPr/>
                    <a:lstStyle/>
                    <a:p>
                      <a:pPr algn="r" fontAlgn="b"/>
                      <a:r>
                        <a:rPr lang="en-US" sz="1600" b="1" i="0" u="none" strike="noStrike">
                          <a:latin typeface="Arial Mon" pitchFamily="34" charset="0"/>
                        </a:rPr>
                        <a:t>15,000,000 </a:t>
                      </a:r>
                    </a:p>
                  </a:txBody>
                  <a:tcPr marL="9525" marR="9525" marT="9525" marB="0" anchor="b"/>
                </a:tc>
              </a:tr>
              <a:tr h="1041525">
                <a:tc>
                  <a:txBody>
                    <a:bodyPr/>
                    <a:lstStyle/>
                    <a:p>
                      <a:pPr algn="l" fontAlgn="b"/>
                      <a:r>
                        <a:rPr lang="en-US" sz="1400" b="1" i="0" u="none" strike="noStrike" dirty="0">
                          <a:solidFill>
                            <a:srgbClr val="FF0000"/>
                          </a:solidFill>
                          <a:latin typeface="Arial Mon" pitchFamily="34" charset="0"/>
                        </a:rPr>
                        <a:t>CASH FLOW BEFORE FINANCING</a:t>
                      </a:r>
                    </a:p>
                  </a:txBody>
                  <a:tcPr marL="9525" marR="9525" marT="9525" marB="0" anchor="b"/>
                </a:tc>
                <a:tc>
                  <a:txBody>
                    <a:bodyPr/>
                    <a:lstStyle/>
                    <a:p>
                      <a:pPr algn="l" fontAlgn="b"/>
                      <a:r>
                        <a:rPr lang="mn-MN" sz="1400" b="1" i="0" u="none" strike="noStrike" dirty="0">
                          <a:solidFill>
                            <a:srgbClr val="FF0000"/>
                          </a:solidFill>
                          <a:latin typeface="Arial Mon" pitchFamily="34" charset="0"/>
                        </a:rPr>
                        <a:t>САНХҮҮЖИЛТИЙН ӨМНӨХ  БЭЛЭН МӨНГӨНИЙ УРСГАЛ </a:t>
                      </a:r>
                    </a:p>
                  </a:txBody>
                  <a:tcPr marL="9525" marR="9525" marT="9525" marB="0" anchor="b"/>
                </a:tc>
                <a:tc>
                  <a:txBody>
                    <a:bodyPr/>
                    <a:lstStyle/>
                    <a:p>
                      <a:pPr algn="r" fontAlgn="b"/>
                      <a:r>
                        <a:rPr lang="en-US" sz="1400" b="1" i="0" u="none" strike="noStrike" dirty="0">
                          <a:solidFill>
                            <a:srgbClr val="FF0000"/>
                          </a:solidFill>
                          <a:latin typeface="Arial Mon" pitchFamily="34" charset="0"/>
                        </a:rPr>
                        <a:t>15,000,000 </a:t>
                      </a:r>
                    </a:p>
                  </a:txBody>
                  <a:tcPr marL="9525" marR="9525" marT="9525" marB="0" anchor="b"/>
                </a:tc>
                <a:tc>
                  <a:txBody>
                    <a:bodyPr/>
                    <a:lstStyle/>
                    <a:p>
                      <a:pPr algn="r" fontAlgn="b"/>
                      <a:r>
                        <a:rPr lang="en-US" sz="1400" b="1" i="0" u="none" strike="noStrike" dirty="0">
                          <a:solidFill>
                            <a:srgbClr val="FF0000"/>
                          </a:solidFill>
                          <a:latin typeface="Arial Mon" pitchFamily="34" charset="0"/>
                        </a:rPr>
                        <a:t>0 </a:t>
                      </a:r>
                    </a:p>
                  </a:txBody>
                  <a:tcPr marL="9525" marR="9525" marT="9525" marB="0" anchor="b"/>
                </a:tc>
                <a:tc>
                  <a:txBody>
                    <a:bodyPr/>
                    <a:lstStyle/>
                    <a:p>
                      <a:pPr algn="r" fontAlgn="b"/>
                      <a:r>
                        <a:rPr lang="en-US" sz="1400" b="1" i="0" u="none" strike="noStrike" dirty="0">
                          <a:solidFill>
                            <a:srgbClr val="FF0000"/>
                          </a:solidFill>
                          <a:latin typeface="Arial Mon" pitchFamily="34" charset="0"/>
                        </a:rPr>
                        <a:t>0 </a:t>
                      </a:r>
                    </a:p>
                  </a:txBody>
                  <a:tcPr marL="9525" marR="9525" marT="9525" marB="0" anchor="b"/>
                </a:tc>
                <a:tc>
                  <a:txBody>
                    <a:bodyPr/>
                    <a:lstStyle/>
                    <a:p>
                      <a:pPr algn="r" fontAlgn="b"/>
                      <a:r>
                        <a:rPr lang="en-US" sz="1400" b="1" i="0" u="none" strike="noStrike" dirty="0">
                          <a:solidFill>
                            <a:srgbClr val="FF0000"/>
                          </a:solidFill>
                          <a:latin typeface="Arial Mon" pitchFamily="34" charset="0"/>
                        </a:rPr>
                        <a:t>15,000,000 </a:t>
                      </a:r>
                    </a:p>
                  </a:txBody>
                  <a:tcPr marL="9525" marR="9525" marT="9525" marB="0" anchor="b"/>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nvGraphicFramePr>
        <p:xfrm>
          <a:off x="152400" y="304800"/>
          <a:ext cx="8686799" cy="5567196"/>
        </p:xfrm>
        <a:graphic>
          <a:graphicData uri="http://schemas.openxmlformats.org/drawingml/2006/table">
            <a:tbl>
              <a:tblPr firstRow="1" bandRow="1">
                <a:tableStyleId>{5C22544A-7EE6-4342-B048-85BDC9FD1C3A}</a:tableStyleId>
              </a:tblPr>
              <a:tblGrid>
                <a:gridCol w="1545956"/>
                <a:gridCol w="3091912"/>
                <a:gridCol w="1030637"/>
                <a:gridCol w="957020"/>
                <a:gridCol w="1030637"/>
                <a:gridCol w="1030637"/>
              </a:tblGrid>
              <a:tr h="515535">
                <a:tc>
                  <a:txBody>
                    <a:bodyPr/>
                    <a:lstStyle/>
                    <a:p>
                      <a:pPr algn="l" fontAlgn="b"/>
                      <a:r>
                        <a:rPr lang="en-US" sz="1100" b="1" i="0" u="none" strike="noStrike" dirty="0">
                          <a:latin typeface="Arial"/>
                        </a:rPr>
                        <a:t>INFLOWS AND OUTFLOWS FROM FINANCING ACTIVITIES</a:t>
                      </a:r>
                    </a:p>
                  </a:txBody>
                  <a:tcPr marL="9525" marR="9525" marT="9525" marB="0" anchor="b"/>
                </a:tc>
                <a:tc>
                  <a:txBody>
                    <a:bodyPr/>
                    <a:lstStyle/>
                    <a:p>
                      <a:pPr algn="l" fontAlgn="b"/>
                      <a:r>
                        <a:rPr lang="mn-MN" sz="1100" b="1" i="0" u="none" strike="noStrike" dirty="0">
                          <a:latin typeface="AGBengaly Mon"/>
                        </a:rPr>
                        <a:t>САНХҮҮЖИЛТИЙН ҮЙЛ АЖИЛЛАГААНААС ОРСОН, ГАРСАН БЭЛЭН МӨНГӨ</a:t>
                      </a:r>
                    </a:p>
                  </a:txBody>
                  <a:tcPr marL="9525" marR="9525" marT="9525" marB="0" anchor="b"/>
                </a:tc>
                <a:tc>
                  <a:txBody>
                    <a:bodyPr/>
                    <a:lstStyle/>
                    <a:p>
                      <a:pPr algn="ctr" fontAlgn="b"/>
                      <a:r>
                        <a:rPr lang="mn-MN" sz="1400" b="1" i="0" u="none" strike="noStrike" dirty="0">
                          <a:latin typeface="Arial Mon" pitchFamily="34" charset="0"/>
                        </a:rPr>
                        <a:t>2012 </a:t>
                      </a:r>
                    </a:p>
                  </a:txBody>
                  <a:tcPr marL="9525" marR="9525" marT="9525" marB="0" anchor="b"/>
                </a:tc>
                <a:tc>
                  <a:txBody>
                    <a:bodyPr/>
                    <a:lstStyle/>
                    <a:p>
                      <a:pPr algn="ctr" fontAlgn="b"/>
                      <a:r>
                        <a:rPr lang="mn-MN" sz="1400" b="1" i="0" u="none" strike="noStrike" dirty="0">
                          <a:latin typeface="Arial Mon" pitchFamily="34" charset="0"/>
                        </a:rPr>
                        <a:t>2013 </a:t>
                      </a:r>
                    </a:p>
                  </a:txBody>
                  <a:tcPr marL="9525" marR="9525" marT="9525" marB="0" anchor="b"/>
                </a:tc>
                <a:tc>
                  <a:txBody>
                    <a:bodyPr/>
                    <a:lstStyle/>
                    <a:p>
                      <a:pPr algn="ctr" fontAlgn="b"/>
                      <a:r>
                        <a:rPr lang="mn-MN" sz="1400" b="1" i="0" u="none" strike="noStrike" dirty="0">
                          <a:latin typeface="Arial Mon" pitchFamily="34" charset="0"/>
                        </a:rPr>
                        <a:t>201 </a:t>
                      </a:r>
                      <a:r>
                        <a:rPr lang="mn-MN" sz="1400" b="1" i="0" u="none" strike="noStrike" dirty="0" smtClean="0">
                          <a:latin typeface="Arial Mon" pitchFamily="34" charset="0"/>
                        </a:rPr>
                        <a:t>4</a:t>
                      </a:r>
                      <a:endParaRPr lang="mn-MN" sz="1400" b="1" i="0" u="none" strike="noStrike" dirty="0">
                        <a:latin typeface="Arial Mon" pitchFamily="34" charset="0"/>
                      </a:endParaRPr>
                    </a:p>
                  </a:txBody>
                  <a:tcPr marL="9525" marR="9525" marT="9525" marB="0" anchor="b"/>
                </a:tc>
                <a:tc>
                  <a:txBody>
                    <a:bodyPr/>
                    <a:lstStyle/>
                    <a:p>
                      <a:pPr algn="r" fontAlgn="b"/>
                      <a:r>
                        <a:rPr lang="en-US" sz="1600" b="1" i="0" u="none" strike="noStrike" dirty="0" smtClean="0">
                          <a:latin typeface="Arial Mon" pitchFamily="34" charset="0"/>
                        </a:rPr>
                        <a:t>TOTAL</a:t>
                      </a:r>
                      <a:endParaRPr lang="en-US" sz="1600" b="1" i="0" u="none" strike="noStrike" dirty="0">
                        <a:latin typeface="Arial Mon" pitchFamily="34" charset="0"/>
                      </a:endParaRPr>
                    </a:p>
                  </a:txBody>
                  <a:tcPr marL="9525" marR="9525" marT="9525" marB="0" anchor="b"/>
                </a:tc>
              </a:tr>
              <a:tr h="306637">
                <a:tc>
                  <a:txBody>
                    <a:bodyPr/>
                    <a:lstStyle/>
                    <a:p>
                      <a:pPr algn="l" fontAlgn="b"/>
                      <a:r>
                        <a:rPr lang="en-US" sz="1200" b="0" i="0" u="none" strike="noStrike" dirty="0">
                          <a:latin typeface="Arial Mon" pitchFamily="34" charset="0"/>
                        </a:rPr>
                        <a:t>  Bank Loan </a:t>
                      </a:r>
                      <a:r>
                        <a:rPr lang="en-US" sz="1200" b="0" i="0" u="none" strike="noStrike" dirty="0">
                          <a:solidFill>
                            <a:srgbClr val="0000FF"/>
                          </a:solidFill>
                          <a:latin typeface="Arial Mon" pitchFamily="34" charset="0"/>
                        </a:rPr>
                        <a:t>(+)</a:t>
                      </a:r>
                      <a:endParaRPr lang="en-US" sz="1200" b="0" i="0" u="none" strike="noStrike" dirty="0">
                        <a:latin typeface="Arial Mon" pitchFamily="34" charset="0"/>
                      </a:endParaRPr>
                    </a:p>
                  </a:txBody>
                  <a:tcPr marL="9525" marR="9525" marT="9525" marB="0" anchor="b"/>
                </a:tc>
                <a:tc>
                  <a:txBody>
                    <a:bodyPr/>
                    <a:lstStyle/>
                    <a:p>
                      <a:pPr algn="l" fontAlgn="b"/>
                      <a:r>
                        <a:rPr lang="mn-MN" sz="1200" b="0" i="0" u="none" strike="noStrike">
                          <a:latin typeface="Arial Mon" pitchFamily="34" charset="0"/>
                        </a:rPr>
                        <a:t> банкны зээл (+)</a:t>
                      </a:r>
                    </a:p>
                  </a:txBody>
                  <a:tcPr marL="9525" marR="9525" marT="9525" marB="0" anchor="b"/>
                </a:tc>
                <a:tc>
                  <a:txBody>
                    <a:bodyPr/>
                    <a:lstStyle/>
                    <a:p>
                      <a:pPr algn="l" fontAlgn="b"/>
                      <a:r>
                        <a:rPr lang="en-US" sz="1200" b="0" i="0" u="none" strike="noStrike" dirty="0">
                          <a:latin typeface="Arial Mon" pitchFamily="34" charset="0"/>
                        </a:rPr>
                        <a:t> </a:t>
                      </a:r>
                    </a:p>
                  </a:txBody>
                  <a:tcPr marL="9525" marR="9525" marT="9525" marB="0" anchor="b"/>
                </a:tc>
                <a:tc>
                  <a:txBody>
                    <a:bodyPr/>
                    <a:lstStyle/>
                    <a:p>
                      <a:pPr algn="l" fontAlgn="b"/>
                      <a:r>
                        <a:rPr lang="en-US" sz="1200" b="0" i="0" u="none" strike="noStrike" dirty="0">
                          <a:latin typeface="Arial Mon" pitchFamily="34" charset="0"/>
                        </a:rPr>
                        <a:t> </a:t>
                      </a:r>
                    </a:p>
                  </a:txBody>
                  <a:tcPr marL="9525" marR="9525" marT="9525" marB="0" anchor="b"/>
                </a:tc>
                <a:tc>
                  <a:txBody>
                    <a:bodyPr/>
                    <a:lstStyle/>
                    <a:p>
                      <a:pPr algn="l" fontAlgn="b"/>
                      <a:r>
                        <a:rPr lang="en-US" sz="1200" b="0" i="0" u="none" strike="noStrike" dirty="0">
                          <a:latin typeface="Arial Mon" pitchFamily="34" charset="0"/>
                        </a:rPr>
                        <a:t> </a:t>
                      </a:r>
                    </a:p>
                  </a:txBody>
                  <a:tcPr marL="9525" marR="9525" marT="9525" marB="0" anchor="b"/>
                </a:tc>
                <a:tc>
                  <a:txBody>
                    <a:bodyPr/>
                    <a:lstStyle/>
                    <a:p>
                      <a:pPr algn="r" fontAlgn="b"/>
                      <a:r>
                        <a:rPr lang="en-US" sz="1200" b="0" i="0" u="none" strike="noStrike" dirty="0">
                          <a:latin typeface="Arial Mon" pitchFamily="34" charset="0"/>
                        </a:rPr>
                        <a:t>0 </a:t>
                      </a:r>
                    </a:p>
                  </a:txBody>
                  <a:tcPr marL="9525" marR="9525" marT="9525" marB="0" anchor="b"/>
                </a:tc>
              </a:tr>
              <a:tr h="306638">
                <a:tc>
                  <a:txBody>
                    <a:bodyPr/>
                    <a:lstStyle/>
                    <a:p>
                      <a:pPr algn="l" fontAlgn="b"/>
                      <a:r>
                        <a:rPr lang="en-US" sz="1200" b="0" i="0" u="none" strike="noStrike" dirty="0">
                          <a:latin typeface="Arial Mon" pitchFamily="34" charset="0"/>
                        </a:rPr>
                        <a:t>  Other Bank Loans </a:t>
                      </a:r>
                      <a:r>
                        <a:rPr lang="en-US" sz="1200" b="0" i="0" u="none" strike="noStrike" dirty="0">
                          <a:solidFill>
                            <a:srgbClr val="0000FF"/>
                          </a:solidFill>
                          <a:latin typeface="Arial Mon" pitchFamily="34" charset="0"/>
                        </a:rPr>
                        <a:t>(+)</a:t>
                      </a:r>
                      <a:endParaRPr lang="en-US" sz="1200" b="0" i="0" u="none" strike="noStrike" dirty="0">
                        <a:latin typeface="Arial Mon" pitchFamily="34" charset="0"/>
                      </a:endParaRPr>
                    </a:p>
                  </a:txBody>
                  <a:tcPr marL="9525" marR="9525" marT="9525" marB="0" anchor="b"/>
                </a:tc>
                <a:tc>
                  <a:txBody>
                    <a:bodyPr/>
                    <a:lstStyle/>
                    <a:p>
                      <a:pPr algn="l" fontAlgn="b"/>
                      <a:r>
                        <a:rPr lang="mn-MN" sz="1200" b="0" i="0" u="none" strike="noStrike">
                          <a:latin typeface="Arial Mon" pitchFamily="34" charset="0"/>
                        </a:rPr>
                        <a:t>Бусад  зээл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r" fontAlgn="b"/>
                      <a:r>
                        <a:rPr lang="en-US" sz="1200" b="0" i="0" u="none" strike="noStrike">
                          <a:latin typeface="Arial Mon" pitchFamily="34" charset="0"/>
                        </a:rPr>
                        <a:t>0 </a:t>
                      </a:r>
                    </a:p>
                  </a:txBody>
                  <a:tcPr marL="9525" marR="9525" marT="9525" marB="0" anchor="b"/>
                </a:tc>
              </a:tr>
              <a:tr h="404378">
                <a:tc>
                  <a:txBody>
                    <a:bodyPr/>
                    <a:lstStyle/>
                    <a:p>
                      <a:pPr algn="l" fontAlgn="b"/>
                      <a:r>
                        <a:rPr lang="en-US" sz="1200" b="0" i="0" u="none" strike="noStrike">
                          <a:latin typeface="Arial Mon" pitchFamily="34" charset="0"/>
                        </a:rPr>
                        <a:t>  Interest Payments</a:t>
                      </a:r>
                      <a:r>
                        <a:rPr lang="en-US" sz="1200" b="0" i="0" u="none" strike="noStrike">
                          <a:solidFill>
                            <a:srgbClr val="FF0000"/>
                          </a:solidFill>
                          <a:latin typeface="Arial Mon" pitchFamily="34" charset="0"/>
                        </a:rPr>
                        <a:t> (-)</a:t>
                      </a:r>
                      <a:endParaRPr lang="en-US" sz="1200" b="0" i="0" u="none" strike="noStrike">
                        <a:latin typeface="Arial Mon" pitchFamily="34" charset="0"/>
                      </a:endParaRPr>
                    </a:p>
                  </a:txBody>
                  <a:tcPr marL="9525" marR="9525" marT="9525" marB="0" anchor="b"/>
                </a:tc>
                <a:tc>
                  <a:txBody>
                    <a:bodyPr/>
                    <a:lstStyle/>
                    <a:p>
                      <a:pPr algn="l" fontAlgn="b"/>
                      <a:r>
                        <a:rPr lang="mn-MN" sz="1200" b="0" i="0" u="none" strike="noStrike" dirty="0">
                          <a:latin typeface="Arial Mon" pitchFamily="34" charset="0"/>
                        </a:rPr>
                        <a:t>банкны зээлийн хүүгийн төлбөр (-)</a:t>
                      </a:r>
                    </a:p>
                  </a:txBody>
                  <a:tcPr marL="9525" marR="9525" marT="9525" marB="0" anchor="b"/>
                </a:tc>
                <a:tc>
                  <a:txBody>
                    <a:bodyPr/>
                    <a:lstStyle/>
                    <a:p>
                      <a:pPr algn="l" fontAlgn="b"/>
                      <a:r>
                        <a:rPr lang="en-US" sz="1200" b="0" i="0" u="none" strike="noStrike" dirty="0">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r" fontAlgn="b"/>
                      <a:r>
                        <a:rPr lang="en-US" sz="1200" b="0" i="0" u="none" strike="noStrike">
                          <a:latin typeface="Arial Mon" pitchFamily="34" charset="0"/>
                        </a:rPr>
                        <a:t>0 </a:t>
                      </a:r>
                    </a:p>
                  </a:txBody>
                  <a:tcPr marL="9525" marR="9525" marT="9525" marB="0" anchor="b"/>
                </a:tc>
              </a:tr>
              <a:tr h="421553">
                <a:tc>
                  <a:txBody>
                    <a:bodyPr/>
                    <a:lstStyle/>
                    <a:p>
                      <a:pPr algn="l" fontAlgn="b"/>
                      <a:r>
                        <a:rPr lang="en-US" sz="1200" b="0" i="0" u="none" strike="noStrike">
                          <a:latin typeface="Arial Mon" pitchFamily="34" charset="0"/>
                        </a:rPr>
                        <a:t>  Other Loan Repayments </a:t>
                      </a:r>
                      <a:r>
                        <a:rPr lang="en-US" sz="1200" b="0" i="0" u="none" strike="noStrike">
                          <a:solidFill>
                            <a:srgbClr val="FF0000"/>
                          </a:solidFill>
                          <a:latin typeface="Arial Mon" pitchFamily="34" charset="0"/>
                        </a:rPr>
                        <a:t>(-)</a:t>
                      </a:r>
                      <a:endParaRPr lang="en-US" sz="1200" b="0" i="0" u="none" strike="noStrike">
                        <a:latin typeface="Arial Mon" pitchFamily="34" charset="0"/>
                      </a:endParaRPr>
                    </a:p>
                  </a:txBody>
                  <a:tcPr marL="9525" marR="9525" marT="9525" marB="0" anchor="b"/>
                </a:tc>
                <a:tc>
                  <a:txBody>
                    <a:bodyPr/>
                    <a:lstStyle/>
                    <a:p>
                      <a:pPr algn="l" fontAlgn="b"/>
                      <a:r>
                        <a:rPr lang="mn-MN" sz="1200" b="0" i="0" u="none" strike="noStrike" dirty="0">
                          <a:latin typeface="Arial Mon" pitchFamily="34" charset="0"/>
                        </a:rPr>
                        <a:t>Бусад зээлийн төлбөр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r" fontAlgn="b"/>
                      <a:r>
                        <a:rPr lang="en-US" sz="1200" b="0" i="0" u="none" strike="noStrike">
                          <a:latin typeface="Arial Mon" pitchFamily="34" charset="0"/>
                        </a:rPr>
                        <a:t>0 </a:t>
                      </a:r>
                    </a:p>
                  </a:txBody>
                  <a:tcPr marL="9525" marR="9525" marT="9525" marB="0" anchor="b"/>
                </a:tc>
              </a:tr>
              <a:tr h="421553">
                <a:tc>
                  <a:txBody>
                    <a:bodyPr/>
                    <a:lstStyle/>
                    <a:p>
                      <a:pPr algn="l" fontAlgn="b"/>
                      <a:r>
                        <a:rPr lang="en-US" sz="1200" b="0" i="0" u="none" strike="noStrike">
                          <a:latin typeface="Arial Mon" pitchFamily="34" charset="0"/>
                        </a:rPr>
                        <a:t>  Other Loan Interest Payments </a:t>
                      </a:r>
                      <a:r>
                        <a:rPr lang="en-US" sz="1200" b="0" i="0" u="none" strike="noStrike">
                          <a:solidFill>
                            <a:srgbClr val="FF0000"/>
                          </a:solidFill>
                          <a:latin typeface="Arial Mon" pitchFamily="34" charset="0"/>
                        </a:rPr>
                        <a:t>(-)</a:t>
                      </a:r>
                      <a:endParaRPr lang="en-US" sz="1200" b="0" i="0" u="none" strike="noStrike">
                        <a:latin typeface="Arial Mon" pitchFamily="34" charset="0"/>
                      </a:endParaRPr>
                    </a:p>
                  </a:txBody>
                  <a:tcPr marL="9525" marR="9525" marT="9525" marB="0" anchor="b"/>
                </a:tc>
                <a:tc>
                  <a:txBody>
                    <a:bodyPr/>
                    <a:lstStyle/>
                    <a:p>
                      <a:pPr algn="l" fontAlgn="b"/>
                      <a:r>
                        <a:rPr lang="mn-MN" sz="1200" b="0" i="0" u="none" strike="noStrike" dirty="0">
                          <a:latin typeface="Arial Mon" pitchFamily="34" charset="0"/>
                        </a:rPr>
                        <a:t>Бусад зээлийн хүүгийн төлбөр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l" fontAlgn="b"/>
                      <a:r>
                        <a:rPr lang="en-US" sz="1200" b="0" i="0" u="none" strike="noStrike" dirty="0">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r" fontAlgn="b"/>
                      <a:r>
                        <a:rPr lang="en-US" sz="1200" b="0" i="0" u="none" strike="noStrike" dirty="0">
                          <a:latin typeface="Arial Mon" pitchFamily="34" charset="0"/>
                        </a:rPr>
                        <a:t>0 </a:t>
                      </a:r>
                    </a:p>
                  </a:txBody>
                  <a:tcPr marL="9525" marR="9525" marT="9525" marB="0" anchor="b"/>
                </a:tc>
              </a:tr>
              <a:tr h="482954">
                <a:tc>
                  <a:txBody>
                    <a:bodyPr/>
                    <a:lstStyle/>
                    <a:p>
                      <a:pPr algn="l" fontAlgn="b"/>
                      <a:r>
                        <a:rPr lang="en-US" sz="1200" b="0" i="0" u="none" strike="noStrike" dirty="0">
                          <a:latin typeface="Arial Mon" pitchFamily="34" charset="0"/>
                        </a:rPr>
                        <a:t>  Other inflows or outflows </a:t>
                      </a:r>
                      <a:r>
                        <a:rPr lang="en-US" sz="1200" b="0" i="0" u="none" strike="noStrike" dirty="0">
                          <a:solidFill>
                            <a:srgbClr val="0000FF"/>
                          </a:solidFill>
                          <a:latin typeface="Arial Mon" pitchFamily="34" charset="0"/>
                        </a:rPr>
                        <a:t>(+) </a:t>
                      </a:r>
                      <a:r>
                        <a:rPr lang="en-US" sz="1200" b="0" i="0" u="none" strike="noStrike" dirty="0">
                          <a:solidFill>
                            <a:srgbClr val="FF0000"/>
                          </a:solidFill>
                          <a:latin typeface="Arial Mon" pitchFamily="34" charset="0"/>
                        </a:rPr>
                        <a:t>(-)</a:t>
                      </a:r>
                      <a:endParaRPr lang="en-US" sz="1200" b="0" i="0" u="none" strike="noStrike" dirty="0">
                        <a:latin typeface="Arial Mon" pitchFamily="34" charset="0"/>
                      </a:endParaRPr>
                    </a:p>
                  </a:txBody>
                  <a:tcPr marL="9525" marR="9525" marT="9525" marB="0" anchor="b"/>
                </a:tc>
                <a:tc>
                  <a:txBody>
                    <a:bodyPr/>
                    <a:lstStyle/>
                    <a:p>
                      <a:pPr algn="l" fontAlgn="b"/>
                      <a:r>
                        <a:rPr lang="ru-RU" sz="1200" b="0" i="0" u="none" strike="noStrike" dirty="0">
                          <a:latin typeface="Arial Mon" pitchFamily="34" charset="0"/>
                        </a:rPr>
                        <a:t>Бусад орсон, гарсан бэлэн мөнгө</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l" fontAlgn="b"/>
                      <a:r>
                        <a:rPr lang="en-US" sz="1200" b="0" i="0" u="none" strike="noStrike">
                          <a:latin typeface="Arial Mon" pitchFamily="34" charset="0"/>
                        </a:rPr>
                        <a:t> </a:t>
                      </a:r>
                    </a:p>
                  </a:txBody>
                  <a:tcPr marL="9525" marR="9525" marT="9525" marB="0" anchor="b"/>
                </a:tc>
                <a:tc>
                  <a:txBody>
                    <a:bodyPr/>
                    <a:lstStyle/>
                    <a:p>
                      <a:pPr algn="r" fontAlgn="b"/>
                      <a:r>
                        <a:rPr lang="en-US" sz="1200" b="0" i="0" u="none" strike="noStrike">
                          <a:latin typeface="Arial Mon" pitchFamily="34" charset="0"/>
                        </a:rPr>
                        <a:t>0 </a:t>
                      </a:r>
                    </a:p>
                  </a:txBody>
                  <a:tcPr marL="9525" marR="9525" marT="9525" marB="0" anchor="b"/>
                </a:tc>
              </a:tr>
              <a:tr h="536616">
                <a:tc>
                  <a:txBody>
                    <a:bodyPr/>
                    <a:lstStyle/>
                    <a:p>
                      <a:pPr algn="l" fontAlgn="b"/>
                      <a:r>
                        <a:rPr lang="en-US" sz="1200" b="1" i="0" u="none" strike="noStrike">
                          <a:latin typeface="Arial Mon" pitchFamily="34" charset="0"/>
                        </a:rPr>
                        <a:t>    Total Financing Inflows and Outflows</a:t>
                      </a:r>
                    </a:p>
                  </a:txBody>
                  <a:tcPr marL="9525" marR="9525" marT="9525" marB="0" anchor="b"/>
                </a:tc>
                <a:tc>
                  <a:txBody>
                    <a:bodyPr/>
                    <a:lstStyle/>
                    <a:p>
                      <a:pPr algn="l" fontAlgn="b"/>
                      <a:r>
                        <a:rPr lang="mn-MN" sz="1200" b="1" i="0" u="none" strike="noStrike" dirty="0">
                          <a:latin typeface="Arial Mon" pitchFamily="34" charset="0"/>
                        </a:rPr>
                        <a:t>   Нийт санхүүжилтээр орсон, гарсан бэлэн мөнгө</a:t>
                      </a:r>
                    </a:p>
                  </a:txBody>
                  <a:tcPr marL="9525" marR="9525" marT="9525" marB="0" anchor="b"/>
                </a:tc>
                <a:tc>
                  <a:txBody>
                    <a:bodyPr/>
                    <a:lstStyle/>
                    <a:p>
                      <a:pPr algn="r" fontAlgn="b"/>
                      <a:r>
                        <a:rPr lang="en-US" sz="1200" b="1" i="0" u="none" strike="noStrike">
                          <a:latin typeface="Arial Mon" pitchFamily="34" charset="0"/>
                        </a:rPr>
                        <a:t>0 </a:t>
                      </a:r>
                    </a:p>
                  </a:txBody>
                  <a:tcPr marL="9525" marR="9525" marT="9525" marB="0" anchor="b"/>
                </a:tc>
                <a:tc>
                  <a:txBody>
                    <a:bodyPr/>
                    <a:lstStyle/>
                    <a:p>
                      <a:pPr algn="r" fontAlgn="b"/>
                      <a:r>
                        <a:rPr lang="en-US" sz="1200" b="1" i="0" u="none" strike="noStrike">
                          <a:latin typeface="Arial Mon" pitchFamily="34" charset="0"/>
                        </a:rPr>
                        <a:t>0 </a:t>
                      </a:r>
                    </a:p>
                  </a:txBody>
                  <a:tcPr marL="9525" marR="9525" marT="9525" marB="0" anchor="b"/>
                </a:tc>
                <a:tc>
                  <a:txBody>
                    <a:bodyPr/>
                    <a:lstStyle/>
                    <a:p>
                      <a:pPr algn="r" fontAlgn="b"/>
                      <a:r>
                        <a:rPr lang="en-US" sz="1200" b="1" i="0" u="none" strike="noStrike">
                          <a:latin typeface="Arial Mon" pitchFamily="34" charset="0"/>
                        </a:rPr>
                        <a:t>0 </a:t>
                      </a:r>
                    </a:p>
                  </a:txBody>
                  <a:tcPr marL="9525" marR="9525" marT="9525" marB="0" anchor="b"/>
                </a:tc>
                <a:tc>
                  <a:txBody>
                    <a:bodyPr/>
                    <a:lstStyle/>
                    <a:p>
                      <a:pPr algn="r" fontAlgn="b"/>
                      <a:r>
                        <a:rPr lang="en-US" sz="1200" b="1" i="0" u="none" strike="noStrike">
                          <a:latin typeface="Arial Mon" pitchFamily="34" charset="0"/>
                        </a:rPr>
                        <a:t>0 </a:t>
                      </a:r>
                    </a:p>
                  </a:txBody>
                  <a:tcPr marL="9525" marR="9525" marT="9525" marB="0" anchor="b"/>
                </a:tc>
              </a:tr>
              <a:tr h="582523">
                <a:tc>
                  <a:txBody>
                    <a:bodyPr/>
                    <a:lstStyle/>
                    <a:p>
                      <a:pPr algn="l" fontAlgn="b"/>
                      <a:r>
                        <a:rPr lang="en-US" sz="1200" b="1" i="0" u="none" strike="noStrike">
                          <a:latin typeface="Arial Mon" pitchFamily="34" charset="0"/>
                        </a:rPr>
                        <a:t>NET CASH FLOW</a:t>
                      </a:r>
                    </a:p>
                  </a:txBody>
                  <a:tcPr marL="9525" marR="9525" marT="9525" marB="0" anchor="b"/>
                </a:tc>
                <a:tc>
                  <a:txBody>
                    <a:bodyPr/>
                    <a:lstStyle/>
                    <a:p>
                      <a:pPr algn="l" fontAlgn="b"/>
                      <a:r>
                        <a:rPr lang="mn-MN" sz="1200" b="1" i="0" u="none" strike="noStrike" dirty="0">
                          <a:latin typeface="Arial Mon" pitchFamily="34" charset="0"/>
                        </a:rPr>
                        <a:t>ЦЭВЭР БЭЛЭН МӨНГӨНИЙ УРСГАЛ</a:t>
                      </a:r>
                    </a:p>
                  </a:txBody>
                  <a:tcPr marL="9525" marR="9525" marT="9525" marB="0" anchor="b"/>
                </a:tc>
                <a:tc>
                  <a:txBody>
                    <a:bodyPr/>
                    <a:lstStyle/>
                    <a:p>
                      <a:pPr algn="r" fontAlgn="b"/>
                      <a:r>
                        <a:rPr lang="en-US" sz="1200" b="1" i="0" u="none" strike="noStrike" dirty="0">
                          <a:latin typeface="Arial Mon" pitchFamily="34" charset="0"/>
                        </a:rPr>
                        <a:t>31,014,750 </a:t>
                      </a:r>
                    </a:p>
                  </a:txBody>
                  <a:tcPr marL="9525" marR="9525" marT="9525" marB="0" anchor="b"/>
                </a:tc>
                <a:tc>
                  <a:txBody>
                    <a:bodyPr/>
                    <a:lstStyle/>
                    <a:p>
                      <a:pPr algn="r" fontAlgn="b"/>
                      <a:r>
                        <a:rPr lang="en-US" sz="1200" b="1" i="0" u="none" strike="noStrike">
                          <a:latin typeface="Arial Mon" pitchFamily="34" charset="0"/>
                        </a:rPr>
                        <a:t>40,288,350 </a:t>
                      </a:r>
                    </a:p>
                  </a:txBody>
                  <a:tcPr marL="9525" marR="9525" marT="9525" marB="0" anchor="b"/>
                </a:tc>
                <a:tc>
                  <a:txBody>
                    <a:bodyPr/>
                    <a:lstStyle/>
                    <a:p>
                      <a:pPr algn="r" fontAlgn="b"/>
                      <a:r>
                        <a:rPr lang="en-US" sz="1200" b="1" i="0" u="none" strike="noStrike">
                          <a:latin typeface="Arial Mon" pitchFamily="34" charset="0"/>
                        </a:rPr>
                        <a:t>48,536,850 </a:t>
                      </a:r>
                    </a:p>
                  </a:txBody>
                  <a:tcPr marL="9525" marR="9525" marT="9525" marB="0" anchor="b"/>
                </a:tc>
                <a:tc>
                  <a:txBody>
                    <a:bodyPr/>
                    <a:lstStyle/>
                    <a:p>
                      <a:pPr algn="r" fontAlgn="b"/>
                      <a:r>
                        <a:rPr lang="en-US" sz="1200" b="1" i="0" u="none" strike="noStrike">
                          <a:latin typeface="Arial Mon" pitchFamily="34" charset="0"/>
                        </a:rPr>
                        <a:t>104,839,950 </a:t>
                      </a:r>
                    </a:p>
                  </a:txBody>
                  <a:tcPr marL="9525" marR="9525" marT="9525" marB="0" anchor="b"/>
                </a:tc>
              </a:tr>
              <a:tr h="582523">
                <a:tc>
                  <a:txBody>
                    <a:bodyPr/>
                    <a:lstStyle/>
                    <a:p>
                      <a:pPr algn="l" fontAlgn="b"/>
                      <a:r>
                        <a:rPr lang="en-US" sz="1200" b="1" i="0" u="none" strike="noStrike" dirty="0">
                          <a:latin typeface="Arial Mon" pitchFamily="34" charset="0"/>
                        </a:rPr>
                        <a:t>BEGINNING CASH BALANCE</a:t>
                      </a:r>
                    </a:p>
                  </a:txBody>
                  <a:tcPr marL="9525" marR="9525" marT="9525" marB="0" anchor="b"/>
                </a:tc>
                <a:tc>
                  <a:txBody>
                    <a:bodyPr/>
                    <a:lstStyle/>
                    <a:p>
                      <a:pPr algn="l" fontAlgn="b"/>
                      <a:r>
                        <a:rPr lang="mn-MN" sz="1200" b="1" i="0" u="none" strike="noStrike">
                          <a:latin typeface="Arial Mon" pitchFamily="34" charset="0"/>
                        </a:rPr>
                        <a:t>БЭЛЭН МӨНГӨНИЙ ЭХНИЙ ҮЛДЭГДЭЛ</a:t>
                      </a:r>
                    </a:p>
                  </a:txBody>
                  <a:tcPr marL="9525" marR="9525" marT="9525" marB="0" anchor="b"/>
                </a:tc>
                <a:tc>
                  <a:txBody>
                    <a:bodyPr/>
                    <a:lstStyle/>
                    <a:p>
                      <a:pPr algn="l" fontAlgn="b"/>
                      <a:r>
                        <a:rPr lang="en-US" sz="1200" b="1" i="0" u="none" strike="noStrike" dirty="0">
                          <a:latin typeface="Arial Mon" pitchFamily="34" charset="0"/>
                        </a:rPr>
                        <a:t> </a:t>
                      </a:r>
                    </a:p>
                  </a:txBody>
                  <a:tcPr marL="9525" marR="9525" marT="9525" marB="0" anchor="b"/>
                </a:tc>
                <a:tc>
                  <a:txBody>
                    <a:bodyPr/>
                    <a:lstStyle/>
                    <a:p>
                      <a:pPr algn="r" fontAlgn="b"/>
                      <a:r>
                        <a:rPr lang="en-US" sz="1200" b="1" i="0" u="none" strike="noStrike" dirty="0">
                          <a:latin typeface="Arial Mon" pitchFamily="34" charset="0"/>
                        </a:rPr>
                        <a:t>31,014,750 </a:t>
                      </a:r>
                    </a:p>
                  </a:txBody>
                  <a:tcPr marL="9525" marR="9525" marT="9525" marB="0" anchor="b"/>
                </a:tc>
                <a:tc>
                  <a:txBody>
                    <a:bodyPr/>
                    <a:lstStyle/>
                    <a:p>
                      <a:pPr algn="r" fontAlgn="b"/>
                      <a:r>
                        <a:rPr lang="en-US" sz="1200" b="1" i="0" u="none" strike="noStrike">
                          <a:latin typeface="Arial Mon" pitchFamily="34" charset="0"/>
                        </a:rPr>
                        <a:t>71,303,100 </a:t>
                      </a:r>
                    </a:p>
                  </a:txBody>
                  <a:tcPr marL="9525" marR="9525" marT="9525" marB="0" anchor="b"/>
                </a:tc>
                <a:tc>
                  <a:txBody>
                    <a:bodyPr/>
                    <a:lstStyle/>
                    <a:p>
                      <a:pPr algn="l" fontAlgn="b"/>
                      <a:r>
                        <a:rPr lang="en-US" sz="1200" b="0" i="0" u="none" strike="noStrike" dirty="0">
                          <a:latin typeface="Arial Mon" pitchFamily="34" charset="0"/>
                        </a:rPr>
                        <a:t> </a:t>
                      </a:r>
                    </a:p>
                  </a:txBody>
                  <a:tcPr marL="9525" marR="9525" marT="9525" marB="0" anchor="b"/>
                </a:tc>
              </a:tr>
              <a:tr h="773089">
                <a:tc>
                  <a:txBody>
                    <a:bodyPr/>
                    <a:lstStyle/>
                    <a:p>
                      <a:pPr algn="l" fontAlgn="b"/>
                      <a:r>
                        <a:rPr lang="en-US" sz="1200" b="1" i="0" u="none" strike="noStrike" dirty="0">
                          <a:solidFill>
                            <a:srgbClr val="FF0000"/>
                          </a:solidFill>
                          <a:latin typeface="Arial Mon" pitchFamily="34" charset="0"/>
                        </a:rPr>
                        <a:t>ENDING CASH FLOW</a:t>
                      </a:r>
                    </a:p>
                  </a:txBody>
                  <a:tcPr marL="9525" marR="9525" marT="9525" marB="0" anchor="b"/>
                </a:tc>
                <a:tc>
                  <a:txBody>
                    <a:bodyPr/>
                    <a:lstStyle/>
                    <a:p>
                      <a:pPr algn="l" fontAlgn="b"/>
                      <a:r>
                        <a:rPr lang="mn-MN" sz="1200" b="1" i="0" u="none" strike="noStrike" dirty="0">
                          <a:solidFill>
                            <a:srgbClr val="FF0000"/>
                          </a:solidFill>
                          <a:latin typeface="Arial Mon" pitchFamily="34" charset="0"/>
                        </a:rPr>
                        <a:t>БЭЛЭН МӨНГӨНИЙ ЭЦСИЙН ҮЛДЭГДЭЛ</a:t>
                      </a:r>
                    </a:p>
                  </a:txBody>
                  <a:tcPr marL="9525" marR="9525" marT="9525" marB="0" anchor="b"/>
                </a:tc>
                <a:tc>
                  <a:txBody>
                    <a:bodyPr/>
                    <a:lstStyle/>
                    <a:p>
                      <a:pPr algn="r" fontAlgn="b"/>
                      <a:r>
                        <a:rPr lang="en-US" sz="1200" b="1" i="0" u="none" strike="noStrike">
                          <a:solidFill>
                            <a:srgbClr val="FF0000"/>
                          </a:solidFill>
                          <a:latin typeface="Arial Mon" pitchFamily="34" charset="0"/>
                        </a:rPr>
                        <a:t>31,014,750 </a:t>
                      </a:r>
                    </a:p>
                  </a:txBody>
                  <a:tcPr marL="9525" marR="9525" marT="9525" marB="0" anchor="b"/>
                </a:tc>
                <a:tc>
                  <a:txBody>
                    <a:bodyPr/>
                    <a:lstStyle/>
                    <a:p>
                      <a:pPr algn="r" fontAlgn="b"/>
                      <a:r>
                        <a:rPr lang="en-US" sz="1200" b="1" i="0" u="none" strike="noStrike" dirty="0">
                          <a:solidFill>
                            <a:srgbClr val="FF0000"/>
                          </a:solidFill>
                          <a:latin typeface="Arial Mon" pitchFamily="34" charset="0"/>
                        </a:rPr>
                        <a:t>71,303,100 </a:t>
                      </a:r>
                    </a:p>
                  </a:txBody>
                  <a:tcPr marL="9525" marR="9525" marT="9525" marB="0" anchor="b"/>
                </a:tc>
                <a:tc>
                  <a:txBody>
                    <a:bodyPr/>
                    <a:lstStyle/>
                    <a:p>
                      <a:pPr algn="r" fontAlgn="b"/>
                      <a:r>
                        <a:rPr lang="en-US" sz="1200" b="1" i="0" u="none" strike="noStrike" dirty="0">
                          <a:solidFill>
                            <a:srgbClr val="FF0000"/>
                          </a:solidFill>
                          <a:latin typeface="Arial Mon" pitchFamily="34" charset="0"/>
                        </a:rPr>
                        <a:t>119,839,950 </a:t>
                      </a:r>
                    </a:p>
                  </a:txBody>
                  <a:tcPr marL="9525" marR="9525" marT="9525" marB="0" anchor="b"/>
                </a:tc>
                <a:tc>
                  <a:txBody>
                    <a:bodyPr/>
                    <a:lstStyle/>
                    <a:p>
                      <a:pPr algn="l" fontAlgn="b"/>
                      <a:r>
                        <a:rPr lang="en-US" sz="1200" b="0" i="0" u="none" strike="noStrike" dirty="0">
                          <a:solidFill>
                            <a:srgbClr val="FF0000"/>
                          </a:solidFill>
                          <a:latin typeface="Arial Mon" pitchFamily="34" charset="0"/>
                        </a:rPr>
                        <a:t> </a:t>
                      </a:r>
                    </a:p>
                  </a:txBody>
                  <a:tcPr marL="9525" marR="9525" marT="9525" marB="0" anchor="b"/>
                </a:tc>
              </a:tr>
            </a:tbl>
          </a:graphicData>
        </a:graphic>
      </p:graphicFrame>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nvGraphicFramePr>
        <p:xfrm>
          <a:off x="304800" y="304799"/>
          <a:ext cx="8610600" cy="5857885"/>
        </p:xfrm>
        <a:graphic>
          <a:graphicData uri="http://schemas.openxmlformats.org/drawingml/2006/table">
            <a:tbl>
              <a:tblPr firstRow="1" bandRow="1">
                <a:tableStyleId>{5C22544A-7EE6-4342-B048-85BDC9FD1C3A}</a:tableStyleId>
              </a:tblPr>
              <a:tblGrid>
                <a:gridCol w="1435100"/>
                <a:gridCol w="1435100"/>
                <a:gridCol w="1435100"/>
                <a:gridCol w="1435100"/>
                <a:gridCol w="1435100"/>
                <a:gridCol w="1435100"/>
              </a:tblGrid>
              <a:tr h="990601">
                <a:tc>
                  <a:txBody>
                    <a:bodyPr/>
                    <a:lstStyle/>
                    <a:p>
                      <a:pPr algn="ctr" fontAlgn="b"/>
                      <a:r>
                        <a:rPr lang="en-US" sz="1600" b="1" i="0" u="none" strike="noStrike" dirty="0">
                          <a:latin typeface="Arial Mon" pitchFamily="34" charset="0"/>
                        </a:rPr>
                        <a:t>Pretax &amp; </a:t>
                      </a:r>
                      <a:r>
                        <a:rPr lang="en-US" sz="1600" b="1" i="0" u="none" strike="noStrike" dirty="0" err="1">
                          <a:latin typeface="Arial Mon" pitchFamily="34" charset="0"/>
                        </a:rPr>
                        <a:t>preinterest</a:t>
                      </a:r>
                      <a:r>
                        <a:rPr lang="en-US" sz="1600" b="1" i="0" u="none" strike="noStrike" dirty="0">
                          <a:latin typeface="Arial Mon" pitchFamily="34" charset="0"/>
                        </a:rPr>
                        <a:t> financial income</a:t>
                      </a:r>
                    </a:p>
                  </a:txBody>
                  <a:tcPr marL="9525" marR="9525" marT="9525" marB="0" anchor="b"/>
                </a:tc>
                <a:tc>
                  <a:txBody>
                    <a:bodyPr/>
                    <a:lstStyle/>
                    <a:p>
                      <a:pPr algn="ctr" fontAlgn="b"/>
                      <a:r>
                        <a:rPr lang="mn-MN" sz="1600" b="1" i="0" u="none" strike="noStrike" dirty="0">
                          <a:latin typeface="Arial Mon" pitchFamily="34" charset="0"/>
                        </a:rPr>
                        <a:t>Хүү ба татварын өмнөх ашиг</a:t>
                      </a:r>
                    </a:p>
                  </a:txBody>
                  <a:tcPr marL="9525" marR="9525" marT="9525" marB="0" anchor="b"/>
                </a:tc>
                <a:tc>
                  <a:txBody>
                    <a:bodyPr/>
                    <a:lstStyle/>
                    <a:p>
                      <a:pPr algn="ctr"/>
                      <a:r>
                        <a:rPr lang="mn-MN" sz="1600" dirty="0" smtClean="0">
                          <a:latin typeface="Arial Mon" pitchFamily="34" charset="0"/>
                        </a:rPr>
                        <a:t>2012</a:t>
                      </a:r>
                      <a:endParaRPr lang="en-US" sz="1600" dirty="0">
                        <a:latin typeface="Arial Mon" pitchFamily="34" charset="0"/>
                      </a:endParaRPr>
                    </a:p>
                  </a:txBody>
                  <a:tcPr/>
                </a:tc>
                <a:tc>
                  <a:txBody>
                    <a:bodyPr/>
                    <a:lstStyle/>
                    <a:p>
                      <a:pPr algn="ctr"/>
                      <a:r>
                        <a:rPr lang="mn-MN" sz="1600" dirty="0" smtClean="0">
                          <a:latin typeface="Arial Mon" pitchFamily="34" charset="0"/>
                        </a:rPr>
                        <a:t>2013</a:t>
                      </a:r>
                      <a:endParaRPr lang="en-US" sz="1600" dirty="0">
                        <a:latin typeface="Arial Mon" pitchFamily="34" charset="0"/>
                      </a:endParaRPr>
                    </a:p>
                  </a:txBody>
                  <a:tcPr/>
                </a:tc>
                <a:tc>
                  <a:txBody>
                    <a:bodyPr/>
                    <a:lstStyle/>
                    <a:p>
                      <a:pPr algn="ctr"/>
                      <a:r>
                        <a:rPr lang="mn-MN" sz="1600" dirty="0" smtClean="0">
                          <a:latin typeface="Arial Mon" pitchFamily="34" charset="0"/>
                        </a:rPr>
                        <a:t>2014</a:t>
                      </a:r>
                      <a:endParaRPr lang="en-US" sz="1600" dirty="0">
                        <a:latin typeface="Arial Mon" pitchFamily="34" charset="0"/>
                      </a:endParaRPr>
                    </a:p>
                  </a:txBody>
                  <a:tcPr/>
                </a:tc>
                <a:tc>
                  <a:txBody>
                    <a:bodyPr/>
                    <a:lstStyle/>
                    <a:p>
                      <a:pPr algn="ctr" fontAlgn="b"/>
                      <a:r>
                        <a:rPr lang="en-US" sz="1600" b="1" i="0" u="none" strike="noStrike" dirty="0" smtClean="0">
                          <a:latin typeface="Arial Mon" pitchFamily="34" charset="0"/>
                        </a:rPr>
                        <a:t>TOTAL</a:t>
                      </a:r>
                      <a:r>
                        <a:rPr lang="en-US" sz="1600" b="1" i="0" u="none" strike="noStrike" dirty="0">
                          <a:latin typeface="Arial Mon" pitchFamily="34" charset="0"/>
                        </a:rPr>
                        <a:t> </a:t>
                      </a:r>
                    </a:p>
                  </a:txBody>
                  <a:tcPr marL="9525" marR="9525" marT="9525" marB="0" anchor="b"/>
                </a:tc>
              </a:tr>
              <a:tr h="465760">
                <a:tc>
                  <a:txBody>
                    <a:bodyPr/>
                    <a:lstStyle/>
                    <a:p>
                      <a:pPr algn="l" fontAlgn="b"/>
                      <a:r>
                        <a:rPr lang="en-US" sz="1600" b="1" i="0" u="none" strike="noStrike" dirty="0">
                          <a:latin typeface="Arial Mon" pitchFamily="34" charset="0"/>
                        </a:rPr>
                        <a:t> </a:t>
                      </a:r>
                    </a:p>
                  </a:txBody>
                  <a:tcPr marL="9525" marR="9525" marT="9525" marB="0" anchor="b"/>
                </a:tc>
                <a:tc>
                  <a:txBody>
                    <a:bodyPr/>
                    <a:lstStyle/>
                    <a:p>
                      <a:pPr algn="l" fontAlgn="b"/>
                      <a:r>
                        <a:rPr lang="en-US" sz="1600" b="1" i="0" u="none" strike="noStrike">
                          <a:latin typeface="Arial Mon" pitchFamily="34" charset="0"/>
                        </a:rPr>
                        <a:t> </a:t>
                      </a:r>
                    </a:p>
                  </a:txBody>
                  <a:tcPr marL="9525" marR="9525" marT="9525" marB="0" anchor="b"/>
                </a:tc>
                <a:tc>
                  <a:txBody>
                    <a:bodyPr/>
                    <a:lstStyle/>
                    <a:p>
                      <a:pPr algn="r" fontAlgn="b"/>
                      <a:r>
                        <a:rPr lang="en-US" sz="1600" b="0" i="0" u="none" strike="noStrike" dirty="0">
                          <a:latin typeface="Arial Mon" pitchFamily="34" charset="0"/>
                        </a:rPr>
                        <a:t>24,615,000.0 </a:t>
                      </a:r>
                    </a:p>
                  </a:txBody>
                  <a:tcPr marL="9525" marR="9525" marT="9525" marB="0" anchor="b"/>
                </a:tc>
                <a:tc>
                  <a:txBody>
                    <a:bodyPr/>
                    <a:lstStyle/>
                    <a:p>
                      <a:pPr algn="r" fontAlgn="b"/>
                      <a:r>
                        <a:rPr lang="en-US" sz="1600" b="0" i="0" u="none" strike="noStrike">
                          <a:latin typeface="Arial Mon" pitchFamily="34" charset="0"/>
                        </a:rPr>
                        <a:t>61,959,000.0 </a:t>
                      </a:r>
                    </a:p>
                  </a:txBody>
                  <a:tcPr marL="9525" marR="9525" marT="9525" marB="0" anchor="b"/>
                </a:tc>
                <a:tc>
                  <a:txBody>
                    <a:bodyPr/>
                    <a:lstStyle/>
                    <a:p>
                      <a:pPr algn="r" fontAlgn="b"/>
                      <a:r>
                        <a:rPr lang="en-US" sz="1600" b="0" i="0" u="none" strike="noStrike">
                          <a:latin typeface="Arial Mon" pitchFamily="34" charset="0"/>
                        </a:rPr>
                        <a:t>74,649,000.0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753440">
                <a:tc>
                  <a:txBody>
                    <a:bodyPr/>
                    <a:lstStyle/>
                    <a:p>
                      <a:pPr algn="l" fontAlgn="b"/>
                      <a:r>
                        <a:rPr lang="en-US" sz="1600" b="0" i="0" u="none" strike="noStrike" dirty="0">
                          <a:latin typeface="Arial Mon" pitchFamily="34" charset="0"/>
                        </a:rPr>
                        <a:t>  Bank Loan interest payment</a:t>
                      </a:r>
                    </a:p>
                  </a:txBody>
                  <a:tcPr marL="9525" marR="9525" marT="9525" marB="0" anchor="b"/>
                </a:tc>
                <a:tc>
                  <a:txBody>
                    <a:bodyPr/>
                    <a:lstStyle/>
                    <a:p>
                      <a:pPr algn="l" fontAlgn="b"/>
                      <a:r>
                        <a:rPr lang="mn-MN" sz="1600" b="0" i="0" u="none" strike="noStrike" dirty="0" smtClean="0">
                          <a:latin typeface="Arial Mon" pitchFamily="34" charset="0"/>
                        </a:rPr>
                        <a:t>Банкны</a:t>
                      </a:r>
                      <a:r>
                        <a:rPr lang="en-US" sz="1600" b="0" i="0" u="none" strike="noStrike" dirty="0" smtClean="0">
                          <a:latin typeface="Arial Mon" pitchFamily="34" charset="0"/>
                        </a:rPr>
                        <a:t> </a:t>
                      </a:r>
                      <a:r>
                        <a:rPr lang="mn-MN" sz="1600" b="0" i="0" u="none" strike="noStrike" dirty="0" smtClean="0">
                          <a:latin typeface="Arial Mon" pitchFamily="34" charset="0"/>
                        </a:rPr>
                        <a:t> </a:t>
                      </a:r>
                      <a:r>
                        <a:rPr lang="mn-MN" sz="1600" b="0" i="0" u="none" strike="noStrike" dirty="0">
                          <a:latin typeface="Arial Mon" pitchFamily="34" charset="0"/>
                        </a:rPr>
                        <a:t>зээлийн хүүгийн төлбөр</a:t>
                      </a:r>
                    </a:p>
                  </a:txBody>
                  <a:tcPr marL="9525" marR="9525" marT="9525" marB="0" anchor="b"/>
                </a:tc>
                <a:tc>
                  <a:txBody>
                    <a:bodyPr/>
                    <a:lstStyle/>
                    <a:p>
                      <a:pPr algn="l" fontAlgn="b"/>
                      <a:r>
                        <a:rPr lang="en-US" sz="1600" b="0" i="0" u="none" strike="noStrike" dirty="0">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1236976">
                <a:tc>
                  <a:txBody>
                    <a:bodyPr/>
                    <a:lstStyle/>
                    <a:p>
                      <a:pPr algn="l" fontAlgn="b"/>
                      <a:r>
                        <a:rPr lang="en-US" sz="1600" b="0" i="0" u="none" strike="noStrike" dirty="0">
                          <a:latin typeface="Arial Mon" pitchFamily="34" charset="0"/>
                        </a:rPr>
                        <a:t> </a:t>
                      </a:r>
                      <a:r>
                        <a:rPr lang="en-US" sz="1600" b="0" i="0" u="none" strike="noStrike" dirty="0" smtClean="0">
                          <a:latin typeface="Arial Mon" pitchFamily="34" charset="0"/>
                        </a:rPr>
                        <a:t>Other </a:t>
                      </a:r>
                      <a:r>
                        <a:rPr lang="en-US" sz="1600" b="0" i="0" u="none" strike="noStrike" dirty="0">
                          <a:latin typeface="Arial Mon" pitchFamily="34" charset="0"/>
                        </a:rPr>
                        <a:t>Bank Loans interest payment</a:t>
                      </a:r>
                    </a:p>
                  </a:txBody>
                  <a:tcPr marL="9525" marR="9525" marT="9525" marB="0" anchor="b"/>
                </a:tc>
                <a:tc>
                  <a:txBody>
                    <a:bodyPr/>
                    <a:lstStyle/>
                    <a:p>
                      <a:pPr algn="l" fontAlgn="b"/>
                      <a:r>
                        <a:rPr lang="mn-MN" sz="1600" b="0" i="0" u="none" strike="noStrike">
                          <a:latin typeface="Arial Mon" pitchFamily="34" charset="0"/>
                        </a:rPr>
                        <a:t>Бусад банкны зээлийн хүүгийн төлбөр</a:t>
                      </a:r>
                    </a:p>
                  </a:txBody>
                  <a:tcPr marL="9525" marR="9525" marT="9525" marB="0" anchor="b"/>
                </a:tc>
                <a:tc>
                  <a:txBody>
                    <a:bodyPr/>
                    <a:lstStyle/>
                    <a:p>
                      <a:pPr algn="l" fontAlgn="b"/>
                      <a:r>
                        <a:rPr lang="en-US" sz="1600" b="0" i="0" u="none" strike="noStrike" dirty="0">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930723">
                <a:tc>
                  <a:txBody>
                    <a:bodyPr/>
                    <a:lstStyle/>
                    <a:p>
                      <a:pPr algn="l" fontAlgn="b"/>
                      <a:r>
                        <a:rPr lang="en-US" sz="1600" b="0" i="0" u="none" strike="noStrike" dirty="0">
                          <a:latin typeface="Arial Mon" pitchFamily="34" charset="0"/>
                        </a:rPr>
                        <a:t>Pretax financial income</a:t>
                      </a:r>
                    </a:p>
                  </a:txBody>
                  <a:tcPr marL="9525" marR="9525" marT="9525" marB="0" anchor="b"/>
                </a:tc>
                <a:tc>
                  <a:txBody>
                    <a:bodyPr/>
                    <a:lstStyle/>
                    <a:p>
                      <a:pPr algn="l" fontAlgn="b"/>
                      <a:r>
                        <a:rPr lang="mn-MN" sz="1600" b="1" i="0" u="none" strike="noStrike">
                          <a:latin typeface="Arial Mon" pitchFamily="34" charset="0"/>
                        </a:rPr>
                        <a:t>Татварын өмнөх ашиг</a:t>
                      </a:r>
                    </a:p>
                  </a:txBody>
                  <a:tcPr marL="9525" marR="9525" marT="9525" marB="0" anchor="b"/>
                </a:tc>
                <a:tc>
                  <a:txBody>
                    <a:bodyPr/>
                    <a:lstStyle/>
                    <a:p>
                      <a:pPr algn="r" fontAlgn="b"/>
                      <a:r>
                        <a:rPr lang="en-US" sz="1600" b="0" i="0" u="none" strike="noStrike">
                          <a:latin typeface="Arial Mon" pitchFamily="34" charset="0"/>
                        </a:rPr>
                        <a:t>24,615,000.0 </a:t>
                      </a:r>
                    </a:p>
                  </a:txBody>
                  <a:tcPr marL="9525" marR="9525" marT="9525" marB="0" anchor="b"/>
                </a:tc>
                <a:tc>
                  <a:txBody>
                    <a:bodyPr/>
                    <a:lstStyle/>
                    <a:p>
                      <a:pPr algn="r" fontAlgn="b"/>
                      <a:r>
                        <a:rPr lang="en-US" sz="1600" b="0" i="0" u="none" strike="noStrike">
                          <a:latin typeface="Arial Mon" pitchFamily="34" charset="0"/>
                        </a:rPr>
                        <a:t>61,959,000.0 </a:t>
                      </a:r>
                    </a:p>
                  </a:txBody>
                  <a:tcPr marL="9525" marR="9525" marT="9525" marB="0" anchor="b"/>
                </a:tc>
                <a:tc>
                  <a:txBody>
                    <a:bodyPr/>
                    <a:lstStyle/>
                    <a:p>
                      <a:pPr algn="r" fontAlgn="b"/>
                      <a:r>
                        <a:rPr lang="en-US" sz="1600" b="0" i="0" u="none" strike="noStrike">
                          <a:latin typeface="Arial Mon" pitchFamily="34" charset="0"/>
                        </a:rPr>
                        <a:t>74,649,000.0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624470">
                <a:tc>
                  <a:txBody>
                    <a:bodyPr/>
                    <a:lstStyle/>
                    <a:p>
                      <a:pPr algn="l" fontAlgn="b"/>
                      <a:r>
                        <a:rPr lang="en-US" sz="1600" b="0" i="0" u="none" strike="noStrike" dirty="0">
                          <a:latin typeface="Arial Mon" pitchFamily="34" charset="0"/>
                        </a:rPr>
                        <a:t>Income taxes</a:t>
                      </a:r>
                    </a:p>
                  </a:txBody>
                  <a:tcPr marL="9525" marR="9525" marT="9525" marB="0" anchor="b"/>
                </a:tc>
                <a:tc>
                  <a:txBody>
                    <a:bodyPr/>
                    <a:lstStyle/>
                    <a:p>
                      <a:pPr algn="l" fontAlgn="b"/>
                      <a:r>
                        <a:rPr lang="mn-MN" sz="1600" b="0" i="0" u="none" strike="noStrike">
                          <a:latin typeface="Arial Mon" pitchFamily="34" charset="0"/>
                        </a:rPr>
                        <a:t>Орлогын татвар</a:t>
                      </a:r>
                    </a:p>
                  </a:txBody>
                  <a:tcPr marL="9525" marR="9525" marT="9525" marB="0" anchor="b"/>
                </a:tc>
                <a:tc>
                  <a:txBody>
                    <a:bodyPr/>
                    <a:lstStyle/>
                    <a:p>
                      <a:pPr algn="r" fontAlgn="b"/>
                      <a:r>
                        <a:rPr lang="en-US" sz="1600" b="0" i="0" u="none" strike="noStrike">
                          <a:latin typeface="Arial Mon" pitchFamily="34" charset="0"/>
                        </a:rPr>
                        <a:t>8,615,250.0 </a:t>
                      </a:r>
                    </a:p>
                  </a:txBody>
                  <a:tcPr marL="9525" marR="9525" marT="9525" marB="0" anchor="b"/>
                </a:tc>
                <a:tc>
                  <a:txBody>
                    <a:bodyPr/>
                    <a:lstStyle/>
                    <a:p>
                      <a:pPr algn="r" fontAlgn="b"/>
                      <a:r>
                        <a:rPr lang="en-US" sz="1600" b="0" i="0" u="none" strike="noStrike" dirty="0">
                          <a:latin typeface="Arial Mon" pitchFamily="34" charset="0"/>
                        </a:rPr>
                        <a:t>21,685,650.0 </a:t>
                      </a:r>
                    </a:p>
                  </a:txBody>
                  <a:tcPr marL="9525" marR="9525" marT="9525" marB="0" anchor="b"/>
                </a:tc>
                <a:tc>
                  <a:txBody>
                    <a:bodyPr/>
                    <a:lstStyle/>
                    <a:p>
                      <a:pPr algn="r" fontAlgn="b"/>
                      <a:r>
                        <a:rPr lang="en-US" sz="1600" b="0" i="0" u="none" strike="noStrike">
                          <a:latin typeface="Arial Mon" pitchFamily="34" charset="0"/>
                        </a:rPr>
                        <a:t>26,127,150.0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624470">
                <a:tc>
                  <a:txBody>
                    <a:bodyPr/>
                    <a:lstStyle/>
                    <a:p>
                      <a:pPr algn="l" fontAlgn="b"/>
                      <a:r>
                        <a:rPr lang="en-US" sz="1600" b="1" i="0" u="none" strike="noStrike" dirty="0">
                          <a:solidFill>
                            <a:srgbClr val="FF0000"/>
                          </a:solidFill>
                          <a:latin typeface="Arial Mon" pitchFamily="34" charset="0"/>
                        </a:rPr>
                        <a:t>NET INCOME</a:t>
                      </a:r>
                    </a:p>
                  </a:txBody>
                  <a:tcPr marL="9525" marR="9525" marT="9525" marB="0" anchor="b"/>
                </a:tc>
                <a:tc>
                  <a:txBody>
                    <a:bodyPr/>
                    <a:lstStyle/>
                    <a:p>
                      <a:pPr algn="l" fontAlgn="b"/>
                      <a:r>
                        <a:rPr lang="mn-MN" sz="1600" b="1" i="0" u="none" strike="noStrike" dirty="0">
                          <a:solidFill>
                            <a:srgbClr val="FF0000"/>
                          </a:solidFill>
                          <a:latin typeface="Arial Mon" pitchFamily="34" charset="0"/>
                        </a:rPr>
                        <a:t>ЦЭВЭР АШИГ</a:t>
                      </a:r>
                    </a:p>
                  </a:txBody>
                  <a:tcPr marL="9525" marR="9525" marT="9525" marB="0" anchor="b"/>
                </a:tc>
                <a:tc>
                  <a:txBody>
                    <a:bodyPr/>
                    <a:lstStyle/>
                    <a:p>
                      <a:pPr algn="r" fontAlgn="b"/>
                      <a:r>
                        <a:rPr lang="en-US" sz="1600" b="0" i="0" u="none" strike="noStrike" dirty="0">
                          <a:solidFill>
                            <a:srgbClr val="FF0000"/>
                          </a:solidFill>
                          <a:latin typeface="Arial Mon" pitchFamily="34" charset="0"/>
                        </a:rPr>
                        <a:t>15,999,750.0 </a:t>
                      </a:r>
                    </a:p>
                  </a:txBody>
                  <a:tcPr marL="9525" marR="9525" marT="9525" marB="0" anchor="b"/>
                </a:tc>
                <a:tc>
                  <a:txBody>
                    <a:bodyPr/>
                    <a:lstStyle/>
                    <a:p>
                      <a:pPr algn="r" fontAlgn="b"/>
                      <a:r>
                        <a:rPr lang="en-US" sz="1600" b="0" i="0" u="none" strike="noStrike" dirty="0">
                          <a:solidFill>
                            <a:srgbClr val="FF0000"/>
                          </a:solidFill>
                          <a:latin typeface="Arial Mon" pitchFamily="34" charset="0"/>
                        </a:rPr>
                        <a:t>40,273,350.0 </a:t>
                      </a:r>
                    </a:p>
                  </a:txBody>
                  <a:tcPr marL="9525" marR="9525" marT="9525" marB="0" anchor="b"/>
                </a:tc>
                <a:tc>
                  <a:txBody>
                    <a:bodyPr/>
                    <a:lstStyle/>
                    <a:p>
                      <a:pPr algn="r" fontAlgn="b"/>
                      <a:r>
                        <a:rPr lang="en-US" sz="1600" b="0" i="0" u="none" strike="noStrike" dirty="0">
                          <a:solidFill>
                            <a:srgbClr val="FF0000"/>
                          </a:solidFill>
                          <a:latin typeface="Arial Mon" pitchFamily="34" charset="0"/>
                        </a:rPr>
                        <a:t>48,521,850.0 </a:t>
                      </a:r>
                    </a:p>
                  </a:txBody>
                  <a:tcPr marL="9525" marR="9525" marT="9525" marB="0" anchor="b"/>
                </a:tc>
                <a:tc>
                  <a:txBody>
                    <a:bodyPr/>
                    <a:lstStyle/>
                    <a:p>
                      <a:pPr algn="r" fontAlgn="b"/>
                      <a:r>
                        <a:rPr lang="en-US" sz="1600" b="0" i="0" u="none" strike="noStrike" dirty="0">
                          <a:solidFill>
                            <a:srgbClr val="FF0000"/>
                          </a:solidFill>
                          <a:latin typeface="Arial Mon" pitchFamily="34" charset="0"/>
                        </a:rPr>
                        <a:t>104,794,950.0 </a:t>
                      </a:r>
                    </a:p>
                  </a:txBody>
                  <a:tcPr marL="9525" marR="9525" marT="9525" marB="0" anchor="b"/>
                </a:tc>
              </a:tr>
            </a:tbl>
          </a:graphicData>
        </a:graphic>
      </p:graphicFrame>
    </p:spTree>
  </p:cSld>
  <p:clrMapOvr>
    <a:masterClrMapping/>
  </p:clrMapOvr>
  <p:transition xmlns:p14="http://schemas.microsoft.com/office/powerpoint/2010/main" spd="med">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274638"/>
            <a:ext cx="8229600" cy="792162"/>
          </a:xfrm>
        </p:spPr>
        <p:txBody>
          <a:bodyPr/>
          <a:lstStyle/>
          <a:p>
            <a:pPr algn="ctr"/>
            <a:r>
              <a:rPr lang="en-US" dirty="0" smtClean="0"/>
              <a:t>INCOME STATEMENT</a:t>
            </a:r>
            <a:endParaRPr lang="en-US" dirty="0"/>
          </a:p>
        </p:txBody>
      </p:sp>
      <p:graphicFrame>
        <p:nvGraphicFramePr>
          <p:cNvPr id="5" name="Content Placeholder 3"/>
          <p:cNvGraphicFramePr>
            <a:graphicFrameLocks/>
          </p:cNvGraphicFramePr>
          <p:nvPr/>
        </p:nvGraphicFramePr>
        <p:xfrm>
          <a:off x="228601" y="838198"/>
          <a:ext cx="8763000" cy="5334003"/>
        </p:xfrm>
        <a:graphic>
          <a:graphicData uri="http://schemas.openxmlformats.org/drawingml/2006/table">
            <a:tbl>
              <a:tblPr firstRow="1" bandRow="1">
                <a:tableStyleId>{5C22544A-7EE6-4342-B048-85BDC9FD1C3A}</a:tableStyleId>
              </a:tblPr>
              <a:tblGrid>
                <a:gridCol w="1752600"/>
                <a:gridCol w="2133599"/>
                <a:gridCol w="1676400"/>
                <a:gridCol w="1600200"/>
                <a:gridCol w="1600201"/>
              </a:tblGrid>
              <a:tr h="610839">
                <a:tc>
                  <a:txBody>
                    <a:bodyPr/>
                    <a:lstStyle/>
                    <a:p>
                      <a:pPr algn="l" fontAlgn="b"/>
                      <a:r>
                        <a:rPr lang="en-US" sz="1800" b="0" i="0" u="none" strike="noStrike" dirty="0">
                          <a:latin typeface="Arial Mon" pitchFamily="34" charset="0"/>
                        </a:rPr>
                        <a:t> </a:t>
                      </a:r>
                    </a:p>
                  </a:txBody>
                  <a:tcPr marL="9525" marR="9525" marT="9525" marB="0" anchor="b"/>
                </a:tc>
                <a:tc>
                  <a:txBody>
                    <a:bodyPr/>
                    <a:lstStyle/>
                    <a:p>
                      <a:pPr algn="l" fontAlgn="b"/>
                      <a:r>
                        <a:rPr lang="en-US" sz="1800" b="1" i="1" u="none" strike="noStrike">
                          <a:latin typeface="Arial Mon" pitchFamily="34" charset="0"/>
                        </a:rPr>
                        <a:t> </a:t>
                      </a:r>
                    </a:p>
                  </a:txBody>
                  <a:tcPr marL="9525" marR="9525" marT="9525" marB="0" anchor="b"/>
                </a:tc>
                <a:tc>
                  <a:txBody>
                    <a:bodyPr/>
                    <a:lstStyle/>
                    <a:p>
                      <a:pPr algn="ctr" fontAlgn="b"/>
                      <a:r>
                        <a:rPr lang="en-US" sz="1800" b="1" i="0" u="none" strike="noStrike" dirty="0">
                          <a:latin typeface="Arial Mon" pitchFamily="34" charset="0"/>
                        </a:rPr>
                        <a:t>Projected  </a:t>
                      </a:r>
                      <a:r>
                        <a:rPr lang="mn-MN" sz="1800" b="1" i="0" u="none" strike="noStrike" dirty="0">
                          <a:latin typeface="Arial Mon" pitchFamily="34" charset="0"/>
                        </a:rPr>
                        <a:t>Төсөөлөл</a:t>
                      </a:r>
                    </a:p>
                  </a:txBody>
                  <a:tcPr marL="9525" marR="9525" marT="9525" marB="0" anchor="b"/>
                </a:tc>
                <a:tc>
                  <a:txBody>
                    <a:bodyPr/>
                    <a:lstStyle/>
                    <a:p>
                      <a:pPr algn="ctr" fontAlgn="b"/>
                      <a:r>
                        <a:rPr lang="en-US" sz="1800" b="1" i="0" u="none" strike="noStrike" dirty="0">
                          <a:latin typeface="Arial Mon" pitchFamily="34" charset="0"/>
                        </a:rPr>
                        <a:t>Projected  </a:t>
                      </a:r>
                      <a:r>
                        <a:rPr lang="mn-MN" sz="1800" b="1" i="0" u="none" strike="noStrike" dirty="0">
                          <a:latin typeface="Arial Mon" pitchFamily="34" charset="0"/>
                        </a:rPr>
                        <a:t>Төсөөлөл</a:t>
                      </a:r>
                    </a:p>
                  </a:txBody>
                  <a:tcPr marL="9525" marR="9525" marT="9525" marB="0" anchor="b"/>
                </a:tc>
                <a:tc>
                  <a:txBody>
                    <a:bodyPr/>
                    <a:lstStyle/>
                    <a:p>
                      <a:pPr algn="ctr" fontAlgn="b"/>
                      <a:r>
                        <a:rPr lang="en-US" sz="1800" b="1" i="0" u="none" strike="noStrike" dirty="0">
                          <a:latin typeface="Arial Mon" pitchFamily="34" charset="0"/>
                        </a:rPr>
                        <a:t>Projected  </a:t>
                      </a:r>
                      <a:r>
                        <a:rPr lang="mn-MN" sz="1800" b="1" i="0" u="none" strike="noStrike" dirty="0">
                          <a:latin typeface="Arial Mon" pitchFamily="34" charset="0"/>
                        </a:rPr>
                        <a:t>Төсөөлөл</a:t>
                      </a:r>
                    </a:p>
                  </a:txBody>
                  <a:tcPr marL="9525" marR="9525" marT="9525" marB="0" anchor="b"/>
                </a:tc>
              </a:tr>
              <a:tr h="610839">
                <a:tc>
                  <a:txBody>
                    <a:bodyPr/>
                    <a:lstStyle/>
                    <a:p>
                      <a:pPr algn="l" fontAlgn="b"/>
                      <a:r>
                        <a:rPr lang="en-US" sz="1800" b="0" i="0" u="none" strike="noStrike">
                          <a:latin typeface="Arial Mon" pitchFamily="34" charset="0"/>
                        </a:rPr>
                        <a:t> </a:t>
                      </a:r>
                    </a:p>
                  </a:txBody>
                  <a:tcPr marL="9525" marR="9525" marT="9525" marB="0" anchor="b"/>
                </a:tc>
                <a:tc>
                  <a:txBody>
                    <a:bodyPr/>
                    <a:lstStyle/>
                    <a:p>
                      <a:pPr algn="l" fontAlgn="ctr"/>
                      <a:r>
                        <a:rPr lang="en-US" sz="1800" b="1" i="1" u="none" strike="noStrike" dirty="0">
                          <a:latin typeface="Arial Mon" pitchFamily="34" charset="0"/>
                        </a:rPr>
                        <a:t> </a:t>
                      </a:r>
                    </a:p>
                  </a:txBody>
                  <a:tcPr marL="9525" marR="9525" marT="9525" marB="0" anchor="ctr"/>
                </a:tc>
                <a:tc>
                  <a:txBody>
                    <a:bodyPr/>
                    <a:lstStyle/>
                    <a:p>
                      <a:pPr algn="ctr" fontAlgn="ctr"/>
                      <a:r>
                        <a:rPr lang="en-US" sz="1800" b="0" i="0" u="none" strike="noStrike">
                          <a:latin typeface="Arial Mon" pitchFamily="34" charset="0"/>
                        </a:rPr>
                        <a:t>2012.5-2012.12</a:t>
                      </a:r>
                    </a:p>
                  </a:txBody>
                  <a:tcPr marL="9525" marR="9525" marT="9525" marB="0" anchor="ctr"/>
                </a:tc>
                <a:tc>
                  <a:txBody>
                    <a:bodyPr/>
                    <a:lstStyle/>
                    <a:p>
                      <a:pPr algn="ctr" fontAlgn="ctr"/>
                      <a:r>
                        <a:rPr lang="en-US" sz="1800" b="0" i="0" u="none" strike="noStrike">
                          <a:latin typeface="Arial Mon" pitchFamily="34" charset="0"/>
                        </a:rPr>
                        <a:t>2013.1-2013.12</a:t>
                      </a:r>
                    </a:p>
                  </a:txBody>
                  <a:tcPr marL="9525" marR="9525" marT="9525" marB="0" anchor="ctr"/>
                </a:tc>
                <a:tc>
                  <a:txBody>
                    <a:bodyPr/>
                    <a:lstStyle/>
                    <a:p>
                      <a:pPr algn="ctr" fontAlgn="ctr"/>
                      <a:r>
                        <a:rPr lang="en-US" sz="1800" b="0" i="0" u="none" strike="noStrike">
                          <a:latin typeface="Arial Mon" pitchFamily="34" charset="0"/>
                        </a:rPr>
                        <a:t>2014.1-2014.12</a:t>
                      </a:r>
                    </a:p>
                  </a:txBody>
                  <a:tcPr marL="9525" marR="9525" marT="9525" marB="0" anchor="ctr"/>
                </a:tc>
              </a:tr>
              <a:tr h="610839">
                <a:tc>
                  <a:txBody>
                    <a:bodyPr/>
                    <a:lstStyle/>
                    <a:p>
                      <a:pPr algn="l" fontAlgn="b"/>
                      <a:r>
                        <a:rPr lang="en-US" sz="1800" b="0" i="0" u="none" strike="noStrike" dirty="0">
                          <a:latin typeface="Arial Mon" pitchFamily="34" charset="0"/>
                        </a:rPr>
                        <a:t> Sales revenue</a:t>
                      </a:r>
                    </a:p>
                  </a:txBody>
                  <a:tcPr marL="9525" marR="9525" marT="9525" marB="0" anchor="b"/>
                </a:tc>
                <a:tc>
                  <a:txBody>
                    <a:bodyPr/>
                    <a:lstStyle/>
                    <a:p>
                      <a:pPr algn="l" fontAlgn="b"/>
                      <a:r>
                        <a:rPr lang="mn-MN" sz="1800" b="0" i="0" u="none" strike="noStrike">
                          <a:latin typeface="Arial Mon" pitchFamily="34" charset="0"/>
                        </a:rPr>
                        <a:t>Борлуулалтын орлого</a:t>
                      </a:r>
                    </a:p>
                  </a:txBody>
                  <a:tcPr marL="9525" marR="9525" marT="9525" marB="0" anchor="b"/>
                </a:tc>
                <a:tc>
                  <a:txBody>
                    <a:bodyPr/>
                    <a:lstStyle/>
                    <a:p>
                      <a:pPr algn="r" fontAlgn="b"/>
                      <a:r>
                        <a:rPr lang="en-US" sz="1800" b="0" i="0" u="none" strike="noStrike">
                          <a:latin typeface="Arial Mon" pitchFamily="34" charset="0"/>
                        </a:rPr>
                        <a:t>40,000,000.0 </a:t>
                      </a:r>
                    </a:p>
                  </a:txBody>
                  <a:tcPr marL="9525" marR="9525" marT="9525" marB="0" anchor="b"/>
                </a:tc>
                <a:tc>
                  <a:txBody>
                    <a:bodyPr/>
                    <a:lstStyle/>
                    <a:p>
                      <a:pPr algn="r" fontAlgn="b"/>
                      <a:r>
                        <a:rPr lang="en-US" sz="1800" b="0" i="0" u="none" strike="noStrike">
                          <a:latin typeface="Arial Mon" pitchFamily="34" charset="0"/>
                        </a:rPr>
                        <a:t>100,000,000.0 </a:t>
                      </a:r>
                    </a:p>
                  </a:txBody>
                  <a:tcPr marL="9525" marR="9525" marT="9525" marB="0" anchor="b"/>
                </a:tc>
                <a:tc>
                  <a:txBody>
                    <a:bodyPr/>
                    <a:lstStyle/>
                    <a:p>
                      <a:pPr algn="r" fontAlgn="b"/>
                      <a:r>
                        <a:rPr lang="en-US" sz="1800" b="0" i="0" u="none" strike="noStrike">
                          <a:latin typeface="Arial Mon" pitchFamily="34" charset="0"/>
                        </a:rPr>
                        <a:t>120,000,000.0 </a:t>
                      </a:r>
                    </a:p>
                  </a:txBody>
                  <a:tcPr marL="9525" marR="9525" marT="9525" marB="0" anchor="b"/>
                </a:tc>
              </a:tr>
              <a:tr h="804933">
                <a:tc>
                  <a:txBody>
                    <a:bodyPr/>
                    <a:lstStyle/>
                    <a:p>
                      <a:pPr algn="l" fontAlgn="b"/>
                      <a:r>
                        <a:rPr lang="en-US" sz="1800" b="1" i="0" u="none" strike="noStrike" dirty="0">
                          <a:latin typeface="Arial Mon" pitchFamily="34" charset="0"/>
                        </a:rPr>
                        <a:t>     Total Sales revenue</a:t>
                      </a:r>
                    </a:p>
                  </a:txBody>
                  <a:tcPr marL="9525" marR="9525" marT="9525" marB="0" anchor="b"/>
                </a:tc>
                <a:tc>
                  <a:txBody>
                    <a:bodyPr/>
                    <a:lstStyle/>
                    <a:p>
                      <a:pPr algn="l" fontAlgn="b"/>
                      <a:r>
                        <a:rPr lang="mn-MN" sz="1800" b="1" i="0" u="none" strike="noStrike" dirty="0">
                          <a:solidFill>
                            <a:srgbClr val="FF0000"/>
                          </a:solidFill>
                          <a:latin typeface="Arial Mon" pitchFamily="34" charset="0"/>
                        </a:rPr>
                        <a:t>Нийт борлуулалт</a:t>
                      </a:r>
                    </a:p>
                  </a:txBody>
                  <a:tcPr marL="9525" marR="9525" marT="9525" marB="0" anchor="b"/>
                </a:tc>
                <a:tc>
                  <a:txBody>
                    <a:bodyPr/>
                    <a:lstStyle/>
                    <a:p>
                      <a:pPr algn="r" fontAlgn="b"/>
                      <a:r>
                        <a:rPr lang="en-US" sz="1800" b="1" i="1" u="none" strike="noStrike" dirty="0">
                          <a:latin typeface="Arial Mon" pitchFamily="34" charset="0"/>
                        </a:rPr>
                        <a:t>40,000,000.0 </a:t>
                      </a:r>
                    </a:p>
                  </a:txBody>
                  <a:tcPr marL="9525" marR="9525" marT="9525" marB="0" anchor="b"/>
                </a:tc>
                <a:tc>
                  <a:txBody>
                    <a:bodyPr/>
                    <a:lstStyle/>
                    <a:p>
                      <a:pPr algn="r" fontAlgn="b"/>
                      <a:r>
                        <a:rPr lang="en-US" sz="1800" b="1" i="1" u="none" strike="noStrike">
                          <a:latin typeface="Arial Mon" pitchFamily="34" charset="0"/>
                        </a:rPr>
                        <a:t>100,000,000.0 </a:t>
                      </a:r>
                    </a:p>
                  </a:txBody>
                  <a:tcPr marL="9525" marR="9525" marT="9525" marB="0" anchor="b"/>
                </a:tc>
                <a:tc>
                  <a:txBody>
                    <a:bodyPr/>
                    <a:lstStyle/>
                    <a:p>
                      <a:pPr algn="r" fontAlgn="b"/>
                      <a:r>
                        <a:rPr lang="en-US" sz="1800" b="1" i="1" u="none" strike="noStrike">
                          <a:latin typeface="Arial Mon" pitchFamily="34" charset="0"/>
                        </a:rPr>
                        <a:t>120,000,000.0 </a:t>
                      </a:r>
                    </a:p>
                  </a:txBody>
                  <a:tcPr marL="9525" marR="9525" marT="9525" marB="0" anchor="b"/>
                </a:tc>
              </a:tr>
              <a:tr h="658866">
                <a:tc>
                  <a:txBody>
                    <a:bodyPr/>
                    <a:lstStyle/>
                    <a:p>
                      <a:pPr algn="l" fontAlgn="b"/>
                      <a:r>
                        <a:rPr lang="en-US" sz="1800" b="1" i="0" u="none" strike="noStrike" dirty="0">
                          <a:latin typeface="Arial Mon" pitchFamily="34" charset="0"/>
                        </a:rPr>
                        <a:t>Cost of sales</a:t>
                      </a:r>
                    </a:p>
                  </a:txBody>
                  <a:tcPr marL="9525" marR="9525" marT="9525" marB="0" anchor="b"/>
                </a:tc>
                <a:tc>
                  <a:txBody>
                    <a:bodyPr/>
                    <a:lstStyle/>
                    <a:p>
                      <a:pPr algn="l" fontAlgn="b"/>
                      <a:r>
                        <a:rPr lang="mn-MN" sz="1800" b="1" i="0" u="none" strike="noStrike">
                          <a:latin typeface="Arial Mon" pitchFamily="34" charset="0"/>
                        </a:rPr>
                        <a:t>Борлуулсан барааны өртөг</a:t>
                      </a:r>
                    </a:p>
                  </a:txBody>
                  <a:tcPr marL="9525" marR="9525" marT="9525" marB="0" anchor="b"/>
                </a:tc>
                <a:tc>
                  <a:txBody>
                    <a:bodyPr/>
                    <a:lstStyle/>
                    <a:p>
                      <a:pPr algn="l" fontAlgn="b"/>
                      <a:r>
                        <a:rPr lang="en-US" sz="1800" b="0" i="0" u="none" strike="noStrike" dirty="0">
                          <a:latin typeface="Arial Mon" pitchFamily="34" charset="0"/>
                        </a:rPr>
                        <a:t> </a:t>
                      </a:r>
                    </a:p>
                  </a:txBody>
                  <a:tcPr marL="9525" marR="9525" marT="9525" marB="0" anchor="b"/>
                </a:tc>
                <a:tc>
                  <a:txBody>
                    <a:bodyPr/>
                    <a:lstStyle/>
                    <a:p>
                      <a:pPr algn="l" fontAlgn="b"/>
                      <a:r>
                        <a:rPr lang="en-US" sz="1800" b="0" i="0" u="none" strike="noStrike">
                          <a:latin typeface="Arial Mon" pitchFamily="34" charset="0"/>
                        </a:rPr>
                        <a:t> </a:t>
                      </a:r>
                    </a:p>
                  </a:txBody>
                  <a:tcPr marL="9525" marR="9525" marT="9525" marB="0" anchor="b"/>
                </a:tc>
                <a:tc>
                  <a:txBody>
                    <a:bodyPr/>
                    <a:lstStyle/>
                    <a:p>
                      <a:pPr algn="l" fontAlgn="b"/>
                      <a:r>
                        <a:rPr lang="en-US" sz="1800" b="0" i="0" u="none" strike="noStrike">
                          <a:latin typeface="Arial Mon" pitchFamily="34" charset="0"/>
                        </a:rPr>
                        <a:t> </a:t>
                      </a:r>
                    </a:p>
                  </a:txBody>
                  <a:tcPr marL="9525" marR="9525" marT="9525" marB="0" anchor="b"/>
                </a:tc>
              </a:tr>
              <a:tr h="667128">
                <a:tc>
                  <a:txBody>
                    <a:bodyPr/>
                    <a:lstStyle/>
                    <a:p>
                      <a:pPr algn="l" fontAlgn="b"/>
                      <a:r>
                        <a:rPr lang="en-US" sz="1800" b="1" i="0" u="none" strike="noStrike">
                          <a:latin typeface="Arial Mon" pitchFamily="34" charset="0"/>
                        </a:rPr>
                        <a:t>Cost of sales</a:t>
                      </a:r>
                    </a:p>
                  </a:txBody>
                  <a:tcPr marL="9525" marR="9525" marT="9525" marB="0" anchor="b"/>
                </a:tc>
                <a:tc>
                  <a:txBody>
                    <a:bodyPr/>
                    <a:lstStyle/>
                    <a:p>
                      <a:pPr algn="l" fontAlgn="b"/>
                      <a:r>
                        <a:rPr lang="mn-MN" sz="1800" b="0" i="0" u="none" strike="noStrike">
                          <a:latin typeface="Arial Mon" pitchFamily="34" charset="0"/>
                        </a:rPr>
                        <a:t>Борлуулсан (1) барааны өртөг</a:t>
                      </a:r>
                    </a:p>
                  </a:txBody>
                  <a:tcPr marL="9525" marR="9525" marT="9525" marB="0" anchor="b"/>
                </a:tc>
                <a:tc>
                  <a:txBody>
                    <a:bodyPr/>
                    <a:lstStyle/>
                    <a:p>
                      <a:pPr algn="r" fontAlgn="b"/>
                      <a:r>
                        <a:rPr lang="en-US" sz="1800" b="0" i="0" u="none" strike="noStrike">
                          <a:latin typeface="Arial Mon" pitchFamily="34" charset="0"/>
                        </a:rPr>
                        <a:t>15,000,000 </a:t>
                      </a:r>
                    </a:p>
                  </a:txBody>
                  <a:tcPr marL="9525" marR="9525" marT="9525" marB="0" anchor="b"/>
                </a:tc>
                <a:tc>
                  <a:txBody>
                    <a:bodyPr/>
                    <a:lstStyle/>
                    <a:p>
                      <a:pPr algn="r" fontAlgn="b"/>
                      <a:r>
                        <a:rPr lang="en-US" sz="1800" b="0" i="0" u="none" strike="noStrike">
                          <a:latin typeface="Arial Mon" pitchFamily="34" charset="0"/>
                        </a:rPr>
                        <a:t>37,500,000 </a:t>
                      </a:r>
                    </a:p>
                  </a:txBody>
                  <a:tcPr marL="9525" marR="9525" marT="9525" marB="0" anchor="b"/>
                </a:tc>
                <a:tc>
                  <a:txBody>
                    <a:bodyPr/>
                    <a:lstStyle/>
                    <a:p>
                      <a:pPr algn="r" fontAlgn="b"/>
                      <a:r>
                        <a:rPr lang="en-US" sz="1800" b="0" i="0" u="none" strike="noStrike">
                          <a:latin typeface="Arial Mon" pitchFamily="34" charset="0"/>
                        </a:rPr>
                        <a:t>45,000,000 </a:t>
                      </a:r>
                    </a:p>
                  </a:txBody>
                  <a:tcPr marL="9525" marR="9525" marT="9525" marB="0" anchor="b"/>
                </a:tc>
              </a:tr>
              <a:tr h="911046">
                <a:tc>
                  <a:txBody>
                    <a:bodyPr/>
                    <a:lstStyle/>
                    <a:p>
                      <a:pPr algn="l" fontAlgn="b"/>
                      <a:r>
                        <a:rPr lang="en-US" sz="1800" b="1" i="0" u="none" strike="noStrike">
                          <a:latin typeface="Arial Mon" pitchFamily="34" charset="0"/>
                        </a:rPr>
                        <a:t>Cost of sales</a:t>
                      </a:r>
                    </a:p>
                  </a:txBody>
                  <a:tcPr marL="9525" marR="9525" marT="9525" marB="0" anchor="b"/>
                </a:tc>
                <a:tc>
                  <a:txBody>
                    <a:bodyPr/>
                    <a:lstStyle/>
                    <a:p>
                      <a:pPr algn="l" fontAlgn="b"/>
                      <a:r>
                        <a:rPr lang="mn-MN" sz="1800" b="1" i="0" u="none" strike="noStrike">
                          <a:latin typeface="Arial Mon" pitchFamily="34" charset="0"/>
                        </a:rPr>
                        <a:t>Борлуулсан барааны нийт өртөг</a:t>
                      </a:r>
                    </a:p>
                  </a:txBody>
                  <a:tcPr marL="9525" marR="9525" marT="9525" marB="0" anchor="b"/>
                </a:tc>
                <a:tc>
                  <a:txBody>
                    <a:bodyPr/>
                    <a:lstStyle/>
                    <a:p>
                      <a:pPr algn="r" fontAlgn="b"/>
                      <a:r>
                        <a:rPr lang="en-US" sz="1800" b="1" i="1" u="none" strike="noStrike">
                          <a:latin typeface="Arial Mon" pitchFamily="34" charset="0"/>
                        </a:rPr>
                        <a:t>15,000,000 </a:t>
                      </a:r>
                    </a:p>
                  </a:txBody>
                  <a:tcPr marL="9525" marR="9525" marT="9525" marB="0" anchor="b"/>
                </a:tc>
                <a:tc>
                  <a:txBody>
                    <a:bodyPr/>
                    <a:lstStyle/>
                    <a:p>
                      <a:pPr algn="r" fontAlgn="b"/>
                      <a:r>
                        <a:rPr lang="en-US" sz="1800" b="1" i="1" u="none" strike="noStrike">
                          <a:latin typeface="Arial Mon" pitchFamily="34" charset="0"/>
                        </a:rPr>
                        <a:t>37,500,000 </a:t>
                      </a:r>
                    </a:p>
                  </a:txBody>
                  <a:tcPr marL="9525" marR="9525" marT="9525" marB="0" anchor="b"/>
                </a:tc>
                <a:tc>
                  <a:txBody>
                    <a:bodyPr/>
                    <a:lstStyle/>
                    <a:p>
                      <a:pPr algn="r" fontAlgn="b"/>
                      <a:r>
                        <a:rPr lang="en-US" sz="1800" b="1" i="1" u="none" strike="noStrike">
                          <a:latin typeface="Arial Mon" pitchFamily="34" charset="0"/>
                        </a:rPr>
                        <a:t>45,000,000 </a:t>
                      </a:r>
                    </a:p>
                  </a:txBody>
                  <a:tcPr marL="9525" marR="9525" marT="9525" marB="0" anchor="b"/>
                </a:tc>
              </a:tr>
              <a:tr h="459513">
                <a:tc>
                  <a:txBody>
                    <a:bodyPr/>
                    <a:lstStyle/>
                    <a:p>
                      <a:pPr algn="l" fontAlgn="b"/>
                      <a:r>
                        <a:rPr lang="en-US" sz="1800" b="0" i="0" u="none" strike="noStrike" dirty="0">
                          <a:solidFill>
                            <a:srgbClr val="FF0000"/>
                          </a:solidFill>
                          <a:latin typeface="Arial Mon" pitchFamily="34" charset="0"/>
                        </a:rPr>
                        <a:t>Total profit</a:t>
                      </a:r>
                    </a:p>
                  </a:txBody>
                  <a:tcPr marL="9525" marR="9525" marT="9525" marB="0" anchor="b"/>
                </a:tc>
                <a:tc>
                  <a:txBody>
                    <a:bodyPr/>
                    <a:lstStyle/>
                    <a:p>
                      <a:pPr algn="l" fontAlgn="b"/>
                      <a:r>
                        <a:rPr lang="mn-MN" sz="1800" b="1" i="0" u="none" strike="noStrike" dirty="0">
                          <a:solidFill>
                            <a:srgbClr val="FF0000"/>
                          </a:solidFill>
                          <a:latin typeface="Arial Mon" pitchFamily="34" charset="0"/>
                        </a:rPr>
                        <a:t>Нийт ашиг</a:t>
                      </a:r>
                    </a:p>
                  </a:txBody>
                  <a:tcPr marL="9525" marR="9525" marT="9525" marB="0" anchor="b"/>
                </a:tc>
                <a:tc>
                  <a:txBody>
                    <a:bodyPr/>
                    <a:lstStyle/>
                    <a:p>
                      <a:pPr algn="r" fontAlgn="b"/>
                      <a:r>
                        <a:rPr lang="en-US" sz="1800" b="1" i="0" u="none" strike="noStrike">
                          <a:latin typeface="Arial Mon" pitchFamily="34" charset="0"/>
                        </a:rPr>
                        <a:t>25,000,000 </a:t>
                      </a:r>
                    </a:p>
                  </a:txBody>
                  <a:tcPr marL="9525" marR="9525" marT="9525" marB="0" anchor="b"/>
                </a:tc>
                <a:tc>
                  <a:txBody>
                    <a:bodyPr/>
                    <a:lstStyle/>
                    <a:p>
                      <a:pPr algn="r" fontAlgn="b"/>
                      <a:r>
                        <a:rPr lang="en-US" sz="1800" b="1" i="0" u="none" strike="noStrike">
                          <a:latin typeface="Arial Mon" pitchFamily="34" charset="0"/>
                        </a:rPr>
                        <a:t>62,500,000 </a:t>
                      </a:r>
                    </a:p>
                  </a:txBody>
                  <a:tcPr marL="9525" marR="9525" marT="9525" marB="0" anchor="b"/>
                </a:tc>
                <a:tc>
                  <a:txBody>
                    <a:bodyPr/>
                    <a:lstStyle/>
                    <a:p>
                      <a:pPr algn="r" fontAlgn="b"/>
                      <a:r>
                        <a:rPr lang="en-US" sz="1800" b="1" i="0" u="none" strike="noStrike" dirty="0">
                          <a:latin typeface="Arial Mon" pitchFamily="34" charset="0"/>
                        </a:rPr>
                        <a:t>75,000,000 </a:t>
                      </a:r>
                    </a:p>
                  </a:txBody>
                  <a:tcPr marL="9525" marR="9525" marT="9525" marB="0" anchor="b"/>
                </a:tc>
              </a:tr>
            </a:tbl>
          </a:graphicData>
        </a:graphic>
      </p:graphicFrame>
    </p:spTree>
  </p:cSld>
  <p:clrMapOvr>
    <a:masterClrMapping/>
  </p:clrMapOvr>
  <p:transition xmlns:p14="http://schemas.microsoft.com/office/powerpoint/2010/main" spd="med">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274638"/>
            <a:ext cx="8229600" cy="792162"/>
          </a:xfrm>
        </p:spPr>
        <p:txBody>
          <a:bodyPr/>
          <a:lstStyle/>
          <a:p>
            <a:pPr algn="ctr"/>
            <a:r>
              <a:rPr lang="en-US" dirty="0" smtClean="0"/>
              <a:t>OPERATION COST</a:t>
            </a:r>
            <a:endParaRPr lang="en-US" dirty="0"/>
          </a:p>
        </p:txBody>
      </p:sp>
      <p:graphicFrame>
        <p:nvGraphicFramePr>
          <p:cNvPr id="5" name="Content Placeholder 3"/>
          <p:cNvGraphicFramePr>
            <a:graphicFrameLocks/>
          </p:cNvGraphicFramePr>
          <p:nvPr/>
        </p:nvGraphicFramePr>
        <p:xfrm>
          <a:off x="228600" y="838203"/>
          <a:ext cx="8686800" cy="5935527"/>
        </p:xfrm>
        <a:graphic>
          <a:graphicData uri="http://schemas.openxmlformats.org/drawingml/2006/table">
            <a:tbl>
              <a:tblPr firstRow="1" bandRow="1">
                <a:tableStyleId>{5C22544A-7EE6-4342-B048-85BDC9FD1C3A}</a:tableStyleId>
              </a:tblPr>
              <a:tblGrid>
                <a:gridCol w="1878227"/>
                <a:gridCol w="2582562"/>
                <a:gridCol w="1173892"/>
                <a:gridCol w="1721708"/>
                <a:gridCol w="1330411"/>
              </a:tblGrid>
              <a:tr h="583070">
                <a:tc>
                  <a:txBody>
                    <a:bodyPr/>
                    <a:lstStyle/>
                    <a:p>
                      <a:pPr algn="l" fontAlgn="b"/>
                      <a:r>
                        <a:rPr lang="en-US" sz="1400" b="1" i="0" u="none" strike="noStrike" dirty="0">
                          <a:latin typeface="Arial Mon" pitchFamily="34" charset="0"/>
                        </a:rPr>
                        <a:t>Management </a:t>
                      </a:r>
                      <a:r>
                        <a:rPr lang="en-US" sz="1400" b="1" i="0" u="none" strike="noStrike" dirty="0" err="1">
                          <a:latin typeface="Arial Mon" pitchFamily="34" charset="0"/>
                        </a:rPr>
                        <a:t>salary,social</a:t>
                      </a:r>
                      <a:r>
                        <a:rPr lang="en-US" sz="1400" b="1" i="0" u="none" strike="noStrike" dirty="0">
                          <a:latin typeface="Arial Mon" pitchFamily="34" charset="0"/>
                        </a:rPr>
                        <a:t> insurance</a:t>
                      </a:r>
                    </a:p>
                  </a:txBody>
                  <a:tcPr marL="9525" marR="9525" marT="9525" marB="0" anchor="b"/>
                </a:tc>
                <a:tc>
                  <a:txBody>
                    <a:bodyPr/>
                    <a:lstStyle/>
                    <a:p>
                      <a:pPr algn="l" fontAlgn="b"/>
                      <a:r>
                        <a:rPr lang="mn-MN" sz="1400" b="1" i="0" u="none" strike="noStrike" dirty="0">
                          <a:solidFill>
                            <a:srgbClr val="FF0000"/>
                          </a:solidFill>
                          <a:latin typeface="Arial Mon" pitchFamily="34" charset="0"/>
                        </a:rPr>
                        <a:t>Ерөнхий удирдлагын цалин, НДШ</a:t>
                      </a:r>
                    </a:p>
                  </a:txBody>
                  <a:tcPr marL="9525" marR="9525" marT="9525" marB="0" anchor="b"/>
                </a:tc>
                <a:tc>
                  <a:txBody>
                    <a:bodyPr/>
                    <a:lstStyle/>
                    <a:p>
                      <a:pPr algn="r" fontAlgn="b"/>
                      <a:r>
                        <a:rPr lang="en-US" sz="1400" b="1" i="0" u="none" strike="noStrike" dirty="0">
                          <a:latin typeface="Arial Mon" pitchFamily="34" charset="0"/>
                        </a:rPr>
                        <a:t>120,000.0 </a:t>
                      </a:r>
                    </a:p>
                  </a:txBody>
                  <a:tcPr marL="9525" marR="9525" marT="9525" marB="0" anchor="b"/>
                </a:tc>
                <a:tc>
                  <a:txBody>
                    <a:bodyPr/>
                    <a:lstStyle/>
                    <a:p>
                      <a:pPr algn="r" fontAlgn="b"/>
                      <a:r>
                        <a:rPr lang="en-US" sz="1400" b="1" i="0" u="none" strike="noStrike" dirty="0">
                          <a:latin typeface="Arial Mon" pitchFamily="34" charset="0"/>
                        </a:rPr>
                        <a:t>120,000.0 </a:t>
                      </a:r>
                    </a:p>
                  </a:txBody>
                  <a:tcPr marL="9525" marR="9525" marT="9525" marB="0" anchor="b"/>
                </a:tc>
                <a:tc>
                  <a:txBody>
                    <a:bodyPr/>
                    <a:lstStyle/>
                    <a:p>
                      <a:pPr algn="r" fontAlgn="b"/>
                      <a:r>
                        <a:rPr lang="en-US" sz="1400" b="1" i="0" u="none" strike="noStrike" dirty="0">
                          <a:latin typeface="Arial Mon" pitchFamily="34" charset="0"/>
                        </a:rPr>
                        <a:t>120,000.0 </a:t>
                      </a:r>
                    </a:p>
                  </a:txBody>
                  <a:tcPr marL="9525" marR="9525" marT="9525" marB="0" anchor="b"/>
                </a:tc>
              </a:tr>
              <a:tr h="421949">
                <a:tc>
                  <a:txBody>
                    <a:bodyPr/>
                    <a:lstStyle/>
                    <a:p>
                      <a:pPr algn="l" fontAlgn="b"/>
                      <a:r>
                        <a:rPr lang="en-US" sz="1400" b="0" i="0" u="none" strike="noStrike" dirty="0">
                          <a:latin typeface="Arial Mon" pitchFamily="34" charset="0"/>
                        </a:rPr>
                        <a:t>  Transportation</a:t>
                      </a:r>
                    </a:p>
                  </a:txBody>
                  <a:tcPr marL="9525" marR="9525" marT="9525" marB="0" anchor="b"/>
                </a:tc>
                <a:tc>
                  <a:txBody>
                    <a:bodyPr/>
                    <a:lstStyle/>
                    <a:p>
                      <a:pPr algn="l" fontAlgn="b"/>
                      <a:r>
                        <a:rPr lang="mn-MN" sz="1400" b="0" i="0" u="none" strike="noStrike">
                          <a:latin typeface="Arial Mon" pitchFamily="34" charset="0"/>
                        </a:rPr>
                        <a:t> Тээвэр</a:t>
                      </a:r>
                    </a:p>
                  </a:txBody>
                  <a:tcPr marL="9525" marR="9525" marT="9525" marB="0" anchor="b"/>
                </a:tc>
                <a:tc>
                  <a:txBody>
                    <a:bodyPr/>
                    <a:lstStyle/>
                    <a:p>
                      <a:pPr algn="l" fontAlgn="b"/>
                      <a:r>
                        <a:rPr lang="en-US" sz="1400" b="0" i="0" u="none" strike="noStrike" dirty="0">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r>
              <a:tr h="583070">
                <a:tc>
                  <a:txBody>
                    <a:bodyPr/>
                    <a:lstStyle/>
                    <a:p>
                      <a:pPr algn="l" fontAlgn="b"/>
                      <a:r>
                        <a:rPr lang="en-US" sz="1400" b="0" i="0" u="none" strike="noStrike">
                          <a:latin typeface="Arial Mon" pitchFamily="34" charset="0"/>
                        </a:rPr>
                        <a:t>  Utilities (Energy, Gas, Water)</a:t>
                      </a:r>
                    </a:p>
                  </a:txBody>
                  <a:tcPr marL="9525" marR="9525" marT="9525" marB="0" anchor="b"/>
                </a:tc>
                <a:tc>
                  <a:txBody>
                    <a:bodyPr/>
                    <a:lstStyle/>
                    <a:p>
                      <a:pPr algn="l" fontAlgn="b"/>
                      <a:r>
                        <a:rPr lang="ru-RU" sz="1400" b="0" i="0" u="none" strike="noStrike">
                          <a:latin typeface="Arial Mon" pitchFamily="34" charset="0"/>
                        </a:rPr>
                        <a:t>  Ашиглалтын зардал (Эрчим хүч, хий, ус)</a:t>
                      </a:r>
                    </a:p>
                  </a:txBody>
                  <a:tcPr marL="9525" marR="9525" marT="9525" marB="0" anchor="b"/>
                </a:tc>
                <a:tc>
                  <a:txBody>
                    <a:bodyPr/>
                    <a:lstStyle/>
                    <a:p>
                      <a:pPr algn="r" fontAlgn="b"/>
                      <a:r>
                        <a:rPr lang="en-US" sz="1400" b="0" i="0" u="none" strike="noStrike" dirty="0">
                          <a:latin typeface="Arial Mon" pitchFamily="34" charset="0"/>
                        </a:rPr>
                        <a:t>5,000.0 </a:t>
                      </a:r>
                    </a:p>
                  </a:txBody>
                  <a:tcPr marL="9525" marR="9525" marT="9525" marB="0" anchor="b"/>
                </a:tc>
                <a:tc>
                  <a:txBody>
                    <a:bodyPr/>
                    <a:lstStyle/>
                    <a:p>
                      <a:pPr algn="r" fontAlgn="b"/>
                      <a:r>
                        <a:rPr lang="en-US" sz="1400" b="0" i="0" u="none" strike="noStrike">
                          <a:latin typeface="Arial Mon" pitchFamily="34" charset="0"/>
                        </a:rPr>
                        <a:t>8,000.0 </a:t>
                      </a:r>
                    </a:p>
                  </a:txBody>
                  <a:tcPr marL="9525" marR="9525" marT="9525" marB="0" anchor="b"/>
                </a:tc>
                <a:tc>
                  <a:txBody>
                    <a:bodyPr/>
                    <a:lstStyle/>
                    <a:p>
                      <a:pPr algn="r" fontAlgn="b"/>
                      <a:r>
                        <a:rPr lang="en-US" sz="1400" b="0" i="0" u="none" strike="noStrike">
                          <a:latin typeface="Arial Mon" pitchFamily="34" charset="0"/>
                        </a:rPr>
                        <a:t>8,000.0 </a:t>
                      </a:r>
                    </a:p>
                  </a:txBody>
                  <a:tcPr marL="9525" marR="9525" marT="9525" marB="0" anchor="b"/>
                </a:tc>
              </a:tr>
              <a:tr h="421949">
                <a:tc>
                  <a:txBody>
                    <a:bodyPr/>
                    <a:lstStyle/>
                    <a:p>
                      <a:pPr algn="l" fontAlgn="b"/>
                      <a:r>
                        <a:rPr lang="en-US" sz="1400" b="0" i="0" u="none" strike="noStrike">
                          <a:latin typeface="Arial Mon" pitchFamily="34" charset="0"/>
                        </a:rPr>
                        <a:t>  Rent</a:t>
                      </a:r>
                    </a:p>
                  </a:txBody>
                  <a:tcPr marL="9525" marR="9525" marT="9525" marB="0" anchor="b"/>
                </a:tc>
                <a:tc>
                  <a:txBody>
                    <a:bodyPr/>
                    <a:lstStyle/>
                    <a:p>
                      <a:pPr algn="l" fontAlgn="b"/>
                      <a:r>
                        <a:rPr lang="mn-MN" sz="1400" b="0" i="0" u="none" strike="noStrike">
                          <a:latin typeface="Arial Mon" pitchFamily="34" charset="0"/>
                        </a:rPr>
                        <a:t>Түрээс</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r>
              <a:tr h="421949">
                <a:tc>
                  <a:txBody>
                    <a:bodyPr/>
                    <a:lstStyle/>
                    <a:p>
                      <a:pPr algn="l" fontAlgn="b"/>
                      <a:r>
                        <a:rPr lang="en-US" sz="1400" b="0" i="0" u="none" strike="noStrike">
                          <a:latin typeface="Arial Mon" pitchFamily="34" charset="0"/>
                        </a:rPr>
                        <a:t>Communication cost</a:t>
                      </a:r>
                    </a:p>
                  </a:txBody>
                  <a:tcPr marL="9525" marR="9525" marT="9525" marB="0" anchor="b"/>
                </a:tc>
                <a:tc>
                  <a:txBody>
                    <a:bodyPr/>
                    <a:lstStyle/>
                    <a:p>
                      <a:pPr algn="l" fontAlgn="b"/>
                      <a:r>
                        <a:rPr lang="mn-MN" sz="1400" b="0" i="0" u="none" strike="noStrike">
                          <a:latin typeface="Arial Mon" pitchFamily="34" charset="0"/>
                        </a:rPr>
                        <a:t>Холбооны зардал</a:t>
                      </a:r>
                    </a:p>
                  </a:txBody>
                  <a:tcPr marL="9525" marR="9525" marT="9525" marB="0" anchor="b"/>
                </a:tc>
                <a:tc>
                  <a:txBody>
                    <a:bodyPr/>
                    <a:lstStyle/>
                    <a:p>
                      <a:pPr algn="r" fontAlgn="b"/>
                      <a:r>
                        <a:rPr lang="en-US" sz="1400" b="0" i="0" u="none" strike="noStrike">
                          <a:latin typeface="Arial Mon" pitchFamily="34" charset="0"/>
                        </a:rPr>
                        <a:t>5,000.0 </a:t>
                      </a:r>
                    </a:p>
                  </a:txBody>
                  <a:tcPr marL="9525" marR="9525" marT="9525" marB="0" anchor="b"/>
                </a:tc>
                <a:tc>
                  <a:txBody>
                    <a:bodyPr/>
                    <a:lstStyle/>
                    <a:p>
                      <a:pPr algn="r" fontAlgn="b"/>
                      <a:r>
                        <a:rPr lang="en-US" sz="1400" b="0" i="0" u="none" strike="noStrike">
                          <a:latin typeface="Arial Mon" pitchFamily="34" charset="0"/>
                        </a:rPr>
                        <a:t>8,000.0 </a:t>
                      </a:r>
                    </a:p>
                  </a:txBody>
                  <a:tcPr marL="9525" marR="9525" marT="9525" marB="0" anchor="b"/>
                </a:tc>
                <a:tc>
                  <a:txBody>
                    <a:bodyPr/>
                    <a:lstStyle/>
                    <a:p>
                      <a:pPr algn="r" fontAlgn="b"/>
                      <a:r>
                        <a:rPr lang="en-US" sz="1400" b="0" i="0" u="none" strike="noStrike">
                          <a:latin typeface="Arial Mon" pitchFamily="34" charset="0"/>
                        </a:rPr>
                        <a:t>8,000.0 </a:t>
                      </a:r>
                    </a:p>
                  </a:txBody>
                  <a:tcPr marL="9525" marR="9525" marT="9525" marB="0" anchor="b"/>
                </a:tc>
              </a:tr>
              <a:tr h="583070">
                <a:tc>
                  <a:txBody>
                    <a:bodyPr/>
                    <a:lstStyle/>
                    <a:p>
                      <a:pPr algn="l" fontAlgn="b"/>
                      <a:r>
                        <a:rPr lang="en-US" sz="1400" b="0" i="0" u="none" strike="noStrike" dirty="0">
                          <a:latin typeface="Arial Mon" pitchFamily="34" charset="0"/>
                        </a:rPr>
                        <a:t>  Advertising &amp; Marketing Expense</a:t>
                      </a:r>
                    </a:p>
                  </a:txBody>
                  <a:tcPr marL="9525" marR="9525" marT="9525" marB="0" anchor="b"/>
                </a:tc>
                <a:tc>
                  <a:txBody>
                    <a:bodyPr/>
                    <a:lstStyle/>
                    <a:p>
                      <a:pPr algn="l" fontAlgn="b"/>
                      <a:r>
                        <a:rPr lang="mn-MN" sz="1400" b="0" i="0" u="none" strike="noStrike">
                          <a:latin typeface="Arial Mon" pitchFamily="34" charset="0"/>
                        </a:rPr>
                        <a:t>Маркетингийн зардал</a:t>
                      </a:r>
                    </a:p>
                  </a:txBody>
                  <a:tcPr marL="9525" marR="9525" marT="9525" marB="0" anchor="b"/>
                </a:tc>
                <a:tc>
                  <a:txBody>
                    <a:bodyPr/>
                    <a:lstStyle/>
                    <a:p>
                      <a:pPr algn="r" fontAlgn="b"/>
                      <a:r>
                        <a:rPr lang="en-US" sz="1400" b="0" i="0" u="none" strike="noStrike">
                          <a:latin typeface="Arial Mon" pitchFamily="34" charset="0"/>
                        </a:rPr>
                        <a:t>200,000.0 </a:t>
                      </a:r>
                    </a:p>
                  </a:txBody>
                  <a:tcPr marL="9525" marR="9525" marT="9525" marB="0" anchor="b"/>
                </a:tc>
                <a:tc>
                  <a:txBody>
                    <a:bodyPr/>
                    <a:lstStyle/>
                    <a:p>
                      <a:pPr algn="r" fontAlgn="b"/>
                      <a:r>
                        <a:rPr lang="en-US" sz="1400" b="0" i="0" u="none" strike="noStrike">
                          <a:latin typeface="Arial Mon" pitchFamily="34" charset="0"/>
                        </a:rPr>
                        <a:t>340,000.0 </a:t>
                      </a:r>
                    </a:p>
                  </a:txBody>
                  <a:tcPr marL="9525" marR="9525" marT="9525" marB="0" anchor="b"/>
                </a:tc>
                <a:tc>
                  <a:txBody>
                    <a:bodyPr/>
                    <a:lstStyle/>
                    <a:p>
                      <a:pPr algn="r" fontAlgn="b"/>
                      <a:r>
                        <a:rPr lang="en-US" sz="1400" b="0" i="0" u="none" strike="noStrike">
                          <a:latin typeface="Arial Mon" pitchFamily="34" charset="0"/>
                        </a:rPr>
                        <a:t>150,000.0 </a:t>
                      </a:r>
                    </a:p>
                  </a:txBody>
                  <a:tcPr marL="9525" marR="9525" marT="9525" marB="0" anchor="b"/>
                </a:tc>
              </a:tr>
              <a:tr h="583070">
                <a:tc>
                  <a:txBody>
                    <a:bodyPr/>
                    <a:lstStyle/>
                    <a:p>
                      <a:pPr algn="l" fontAlgn="b"/>
                      <a:r>
                        <a:rPr lang="en-US" sz="1400" b="0" i="0" u="none" strike="noStrike">
                          <a:latin typeface="Arial Mon" pitchFamily="34" charset="0"/>
                        </a:rPr>
                        <a:t>  Spare parts, fuel</a:t>
                      </a:r>
                    </a:p>
                  </a:txBody>
                  <a:tcPr marL="9525" marR="9525" marT="9525" marB="0" anchor="b"/>
                </a:tc>
                <a:tc>
                  <a:txBody>
                    <a:bodyPr/>
                    <a:lstStyle/>
                    <a:p>
                      <a:pPr algn="l" fontAlgn="b"/>
                      <a:r>
                        <a:rPr lang="mn-MN" sz="1400" b="0" i="0" u="none" strike="noStrike">
                          <a:latin typeface="Arial Mon" pitchFamily="34" charset="0"/>
                        </a:rPr>
                        <a:t>Сэлбэг, шатахууны зардал</a:t>
                      </a:r>
                    </a:p>
                  </a:txBody>
                  <a:tcPr marL="9525" marR="9525" marT="9525" marB="0" anchor="b"/>
                </a:tc>
                <a:tc>
                  <a:txBody>
                    <a:bodyPr/>
                    <a:lstStyle/>
                    <a:p>
                      <a:pPr algn="r" fontAlgn="b"/>
                      <a:r>
                        <a:rPr lang="en-US" sz="1400" b="0" i="0" u="none" strike="noStrike">
                          <a:latin typeface="Arial Mon" pitchFamily="34" charset="0"/>
                        </a:rPr>
                        <a:t>20,000.0 </a:t>
                      </a:r>
                    </a:p>
                  </a:txBody>
                  <a:tcPr marL="9525" marR="9525" marT="9525" marB="0" anchor="b"/>
                </a:tc>
                <a:tc>
                  <a:txBody>
                    <a:bodyPr/>
                    <a:lstStyle/>
                    <a:p>
                      <a:pPr algn="r" fontAlgn="b"/>
                      <a:r>
                        <a:rPr lang="en-US" sz="1400" b="0" i="0" u="none" strike="noStrike">
                          <a:latin typeface="Arial Mon" pitchFamily="34" charset="0"/>
                        </a:rPr>
                        <a:t>30,000.0 </a:t>
                      </a:r>
                    </a:p>
                  </a:txBody>
                  <a:tcPr marL="9525" marR="9525" marT="9525" marB="0" anchor="b"/>
                </a:tc>
                <a:tc>
                  <a:txBody>
                    <a:bodyPr/>
                    <a:lstStyle/>
                    <a:p>
                      <a:pPr algn="r" fontAlgn="b"/>
                      <a:r>
                        <a:rPr lang="en-US" sz="1400" b="0" i="0" u="none" strike="noStrike" dirty="0">
                          <a:latin typeface="Arial Mon" pitchFamily="34" charset="0"/>
                        </a:rPr>
                        <a:t>30,000.0 </a:t>
                      </a:r>
                    </a:p>
                  </a:txBody>
                  <a:tcPr marL="9525" marR="9525" marT="9525" marB="0" anchor="b"/>
                </a:tc>
              </a:tr>
              <a:tr h="421949">
                <a:tc>
                  <a:txBody>
                    <a:bodyPr/>
                    <a:lstStyle/>
                    <a:p>
                      <a:pPr algn="l" fontAlgn="b"/>
                      <a:r>
                        <a:rPr lang="en-US" sz="1400" b="0" i="0" u="none" strike="noStrike">
                          <a:latin typeface="Arial Mon" pitchFamily="34" charset="0"/>
                        </a:rPr>
                        <a:t>  Other tax , fee</a:t>
                      </a:r>
                    </a:p>
                  </a:txBody>
                  <a:tcPr marL="9525" marR="9525" marT="9525" marB="0" anchor="b"/>
                </a:tc>
                <a:tc>
                  <a:txBody>
                    <a:bodyPr/>
                    <a:lstStyle/>
                    <a:p>
                      <a:pPr algn="l" fontAlgn="b"/>
                      <a:r>
                        <a:rPr lang="mn-MN" sz="1400" b="0" i="0" u="none" strike="noStrike">
                          <a:latin typeface="Arial Mon" pitchFamily="34" charset="0"/>
                        </a:rPr>
                        <a:t>Бусад татвар буюу хураамж</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r>
              <a:tr h="421949">
                <a:tc>
                  <a:txBody>
                    <a:bodyPr/>
                    <a:lstStyle/>
                    <a:p>
                      <a:pPr algn="l" fontAlgn="b"/>
                      <a:r>
                        <a:rPr lang="en-US" sz="1400" b="1" i="0" u="none" strike="noStrike">
                          <a:latin typeface="Arial Mon" pitchFamily="34" charset="0"/>
                        </a:rPr>
                        <a:t>Deprecation expense</a:t>
                      </a:r>
                    </a:p>
                  </a:txBody>
                  <a:tcPr marL="9525" marR="9525" marT="9525" marB="0" anchor="b"/>
                </a:tc>
                <a:tc>
                  <a:txBody>
                    <a:bodyPr/>
                    <a:lstStyle/>
                    <a:p>
                      <a:pPr algn="l" fontAlgn="b"/>
                      <a:r>
                        <a:rPr lang="mn-MN" sz="1400" b="0" i="0" u="none" strike="noStrike">
                          <a:latin typeface="Arial Mon" pitchFamily="34" charset="0"/>
                        </a:rPr>
                        <a:t>  Элэгдэл</a:t>
                      </a:r>
                    </a:p>
                  </a:txBody>
                  <a:tcPr marL="9525" marR="9525" marT="9525" marB="0" anchor="b"/>
                </a:tc>
                <a:tc>
                  <a:txBody>
                    <a:bodyPr/>
                    <a:lstStyle/>
                    <a:p>
                      <a:pPr algn="r" fontAlgn="b"/>
                      <a:r>
                        <a:rPr lang="en-US" sz="1400" b="0" i="0" u="none" strike="noStrike">
                          <a:latin typeface="Arial Mon" pitchFamily="34" charset="0"/>
                        </a:rPr>
                        <a:t>15,000.0 </a:t>
                      </a:r>
                    </a:p>
                  </a:txBody>
                  <a:tcPr marL="9525" marR="9525" marT="9525" marB="0" anchor="b"/>
                </a:tc>
                <a:tc>
                  <a:txBody>
                    <a:bodyPr/>
                    <a:lstStyle/>
                    <a:p>
                      <a:pPr algn="r" fontAlgn="b"/>
                      <a:r>
                        <a:rPr lang="en-US" sz="1400" b="0" i="0" u="none" strike="noStrike">
                          <a:latin typeface="Arial Mon" pitchFamily="34" charset="0"/>
                        </a:rPr>
                        <a:t>15,000.0 </a:t>
                      </a:r>
                    </a:p>
                  </a:txBody>
                  <a:tcPr marL="9525" marR="9525" marT="9525" marB="0" anchor="b"/>
                </a:tc>
                <a:tc>
                  <a:txBody>
                    <a:bodyPr/>
                    <a:lstStyle/>
                    <a:p>
                      <a:pPr algn="r" fontAlgn="b"/>
                      <a:r>
                        <a:rPr lang="en-US" sz="1400" b="0" i="0" u="none" strike="noStrike">
                          <a:latin typeface="Arial Mon" pitchFamily="34" charset="0"/>
                        </a:rPr>
                        <a:t>15,000.0 </a:t>
                      </a:r>
                    </a:p>
                  </a:txBody>
                  <a:tcPr marL="9525" marR="9525" marT="9525" marB="0" anchor="b"/>
                </a:tc>
              </a:tr>
              <a:tr h="421949">
                <a:tc>
                  <a:txBody>
                    <a:bodyPr/>
                    <a:lstStyle/>
                    <a:p>
                      <a:pPr algn="l" fontAlgn="b"/>
                      <a:r>
                        <a:rPr lang="en-US" sz="1400" b="0" i="0" u="none" strike="noStrike">
                          <a:latin typeface="Arial Mon" pitchFamily="34" charset="0"/>
                        </a:rPr>
                        <a:t>Other</a:t>
                      </a:r>
                    </a:p>
                  </a:txBody>
                  <a:tcPr marL="9525" marR="9525" marT="9525" marB="0" anchor="b"/>
                </a:tc>
                <a:tc>
                  <a:txBody>
                    <a:bodyPr/>
                    <a:lstStyle/>
                    <a:p>
                      <a:pPr algn="l" fontAlgn="b"/>
                      <a:r>
                        <a:rPr lang="mn-MN" sz="1400" b="0" i="0" u="none" strike="noStrike">
                          <a:latin typeface="Arial Mon" pitchFamily="34" charset="0"/>
                        </a:rPr>
                        <a:t>  Бусад</a:t>
                      </a:r>
                    </a:p>
                  </a:txBody>
                  <a:tcPr marL="9525" marR="9525" marT="9525" marB="0" anchor="b"/>
                </a:tc>
                <a:tc>
                  <a:txBody>
                    <a:bodyPr/>
                    <a:lstStyle/>
                    <a:p>
                      <a:pPr algn="r" fontAlgn="b"/>
                      <a:r>
                        <a:rPr lang="en-US" sz="1400" b="0" i="0" u="none" strike="noStrike">
                          <a:latin typeface="Arial Mon" pitchFamily="34" charset="0"/>
                        </a:rPr>
                        <a:t>20,000.0 </a:t>
                      </a:r>
                    </a:p>
                  </a:txBody>
                  <a:tcPr marL="9525" marR="9525" marT="9525" marB="0" anchor="b"/>
                </a:tc>
                <a:tc>
                  <a:txBody>
                    <a:bodyPr/>
                    <a:lstStyle/>
                    <a:p>
                      <a:pPr algn="r" fontAlgn="b"/>
                      <a:r>
                        <a:rPr lang="en-US" sz="1400" b="0" i="0" u="none" strike="noStrike">
                          <a:latin typeface="Arial Mon" pitchFamily="34" charset="0"/>
                        </a:rPr>
                        <a:t>20,000.0 </a:t>
                      </a:r>
                    </a:p>
                  </a:txBody>
                  <a:tcPr marL="9525" marR="9525" marT="9525" marB="0" anchor="b"/>
                </a:tc>
                <a:tc>
                  <a:txBody>
                    <a:bodyPr/>
                    <a:lstStyle/>
                    <a:p>
                      <a:pPr algn="r" fontAlgn="b"/>
                      <a:r>
                        <a:rPr lang="en-US" sz="1400" b="0" i="0" u="none" strike="noStrike">
                          <a:latin typeface="Arial Mon" pitchFamily="34" charset="0"/>
                        </a:rPr>
                        <a:t>20,000.0 </a:t>
                      </a:r>
                    </a:p>
                  </a:txBody>
                  <a:tcPr marL="9525" marR="9525" marT="9525" marB="0" anchor="b"/>
                </a:tc>
              </a:tr>
              <a:tr h="421949">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c>
                  <a:txBody>
                    <a:bodyPr/>
                    <a:lstStyle/>
                    <a:p>
                      <a:pPr algn="l" fontAlgn="b"/>
                      <a:r>
                        <a:rPr lang="en-US" sz="1400" b="0" i="0" u="none" strike="noStrike">
                          <a:latin typeface="Arial Mon" pitchFamily="34" charset="0"/>
                        </a:rPr>
                        <a:t> </a:t>
                      </a:r>
                    </a:p>
                  </a:txBody>
                  <a:tcPr marL="9525" marR="9525" marT="9525" marB="0" anchor="b"/>
                </a:tc>
              </a:tr>
              <a:tr h="583070">
                <a:tc>
                  <a:txBody>
                    <a:bodyPr/>
                    <a:lstStyle/>
                    <a:p>
                      <a:pPr algn="l" fontAlgn="b"/>
                      <a:r>
                        <a:rPr lang="en-US" sz="1400" b="0" i="0" u="none" strike="noStrike">
                          <a:latin typeface="Arial Mon" pitchFamily="34" charset="0"/>
                        </a:rPr>
                        <a:t>Total opertaion cost</a:t>
                      </a:r>
                    </a:p>
                  </a:txBody>
                  <a:tcPr marL="9525" marR="9525" marT="9525" marB="0" anchor="b"/>
                </a:tc>
                <a:tc>
                  <a:txBody>
                    <a:bodyPr/>
                    <a:lstStyle/>
                    <a:p>
                      <a:pPr algn="l" fontAlgn="b"/>
                      <a:r>
                        <a:rPr lang="mn-MN" sz="1400" b="1" i="0" u="none" strike="noStrike">
                          <a:latin typeface="Arial Mon" pitchFamily="34" charset="0"/>
                        </a:rPr>
                        <a:t>Нийт үйл ажиллагааны зардал</a:t>
                      </a:r>
                    </a:p>
                  </a:txBody>
                  <a:tcPr marL="9525" marR="9525" marT="9525" marB="0" anchor="b"/>
                </a:tc>
                <a:tc>
                  <a:txBody>
                    <a:bodyPr/>
                    <a:lstStyle/>
                    <a:p>
                      <a:pPr algn="r" fontAlgn="b"/>
                      <a:r>
                        <a:rPr lang="en-US" sz="1400" b="1" i="1" u="none" strike="noStrike" dirty="0">
                          <a:latin typeface="Arial Mon" pitchFamily="34" charset="0"/>
                        </a:rPr>
                        <a:t>385,000.0 </a:t>
                      </a:r>
                    </a:p>
                  </a:txBody>
                  <a:tcPr marL="9525" marR="9525" marT="9525" marB="0" anchor="b"/>
                </a:tc>
                <a:tc>
                  <a:txBody>
                    <a:bodyPr/>
                    <a:lstStyle/>
                    <a:p>
                      <a:pPr algn="r" fontAlgn="b"/>
                      <a:r>
                        <a:rPr lang="en-US" sz="1400" b="1" i="1" u="none" strike="noStrike">
                          <a:latin typeface="Arial Mon" pitchFamily="34" charset="0"/>
                        </a:rPr>
                        <a:t>541,000.0 </a:t>
                      </a:r>
                    </a:p>
                  </a:txBody>
                  <a:tcPr marL="9525" marR="9525" marT="9525" marB="0" anchor="b"/>
                </a:tc>
                <a:tc>
                  <a:txBody>
                    <a:bodyPr/>
                    <a:lstStyle/>
                    <a:p>
                      <a:pPr algn="r" fontAlgn="b"/>
                      <a:r>
                        <a:rPr lang="en-US" sz="1400" b="1" i="1" u="none" strike="noStrike" dirty="0">
                          <a:latin typeface="Arial Mon" pitchFamily="34" charset="0"/>
                        </a:rPr>
                        <a:t>351,000.0 </a:t>
                      </a:r>
                    </a:p>
                  </a:txBody>
                  <a:tcPr marL="9525" marR="9525" marT="9525" marB="0" anchor="b"/>
                </a:tc>
              </a:tr>
            </a:tbl>
          </a:graphicData>
        </a:graphic>
      </p:graphicFrame>
    </p:spTree>
  </p:cSld>
  <p:clrMapOvr>
    <a:masterClrMapping/>
  </p:clrMapOvr>
  <p:transition xmlns:p14="http://schemas.microsoft.com/office/powerpoint/2010/main" spd="med">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nvGraphicFramePr>
        <p:xfrm>
          <a:off x="304800" y="304799"/>
          <a:ext cx="8610600" cy="5857885"/>
        </p:xfrm>
        <a:graphic>
          <a:graphicData uri="http://schemas.openxmlformats.org/drawingml/2006/table">
            <a:tbl>
              <a:tblPr firstRow="1" bandRow="1">
                <a:tableStyleId>{5C22544A-7EE6-4342-B048-85BDC9FD1C3A}</a:tableStyleId>
              </a:tblPr>
              <a:tblGrid>
                <a:gridCol w="1435100"/>
                <a:gridCol w="1435100"/>
                <a:gridCol w="1435100"/>
                <a:gridCol w="1435100"/>
                <a:gridCol w="1435100"/>
                <a:gridCol w="1435100"/>
              </a:tblGrid>
              <a:tr h="990601">
                <a:tc>
                  <a:txBody>
                    <a:bodyPr/>
                    <a:lstStyle/>
                    <a:p>
                      <a:pPr algn="ctr" fontAlgn="b"/>
                      <a:r>
                        <a:rPr lang="en-US" sz="1600" b="1" i="0" u="none" strike="noStrike" dirty="0">
                          <a:latin typeface="Arial Mon" pitchFamily="34" charset="0"/>
                        </a:rPr>
                        <a:t>Pretax &amp; </a:t>
                      </a:r>
                      <a:r>
                        <a:rPr lang="en-US" sz="1600" b="1" i="0" u="none" strike="noStrike" dirty="0" err="1">
                          <a:latin typeface="Arial Mon" pitchFamily="34" charset="0"/>
                        </a:rPr>
                        <a:t>preinterest</a:t>
                      </a:r>
                      <a:r>
                        <a:rPr lang="en-US" sz="1600" b="1" i="0" u="none" strike="noStrike" dirty="0">
                          <a:latin typeface="Arial Mon" pitchFamily="34" charset="0"/>
                        </a:rPr>
                        <a:t> financial income</a:t>
                      </a:r>
                    </a:p>
                  </a:txBody>
                  <a:tcPr marL="9525" marR="9525" marT="9525" marB="0" anchor="b"/>
                </a:tc>
                <a:tc>
                  <a:txBody>
                    <a:bodyPr/>
                    <a:lstStyle/>
                    <a:p>
                      <a:pPr algn="ctr" fontAlgn="b"/>
                      <a:r>
                        <a:rPr lang="mn-MN" sz="1600" b="1" i="0" u="none" strike="noStrike" dirty="0">
                          <a:latin typeface="Arial Mon" pitchFamily="34" charset="0"/>
                        </a:rPr>
                        <a:t>Хүү ба татварын өмнөх ашиг</a:t>
                      </a:r>
                    </a:p>
                  </a:txBody>
                  <a:tcPr marL="9525" marR="9525" marT="9525" marB="0" anchor="b"/>
                </a:tc>
                <a:tc>
                  <a:txBody>
                    <a:bodyPr/>
                    <a:lstStyle/>
                    <a:p>
                      <a:pPr algn="ctr"/>
                      <a:r>
                        <a:rPr lang="mn-MN" sz="1600" dirty="0" smtClean="0">
                          <a:latin typeface="Arial Mon" pitchFamily="34" charset="0"/>
                        </a:rPr>
                        <a:t>2012</a:t>
                      </a:r>
                      <a:endParaRPr lang="en-US" sz="1600" dirty="0">
                        <a:latin typeface="Arial Mon" pitchFamily="34" charset="0"/>
                      </a:endParaRPr>
                    </a:p>
                  </a:txBody>
                  <a:tcPr/>
                </a:tc>
                <a:tc>
                  <a:txBody>
                    <a:bodyPr/>
                    <a:lstStyle/>
                    <a:p>
                      <a:pPr algn="ctr"/>
                      <a:r>
                        <a:rPr lang="mn-MN" sz="1600" dirty="0" smtClean="0">
                          <a:latin typeface="Arial Mon" pitchFamily="34" charset="0"/>
                        </a:rPr>
                        <a:t>2013</a:t>
                      </a:r>
                      <a:endParaRPr lang="en-US" sz="1600" dirty="0">
                        <a:latin typeface="Arial Mon" pitchFamily="34" charset="0"/>
                      </a:endParaRPr>
                    </a:p>
                  </a:txBody>
                  <a:tcPr/>
                </a:tc>
                <a:tc>
                  <a:txBody>
                    <a:bodyPr/>
                    <a:lstStyle/>
                    <a:p>
                      <a:pPr algn="ctr"/>
                      <a:r>
                        <a:rPr lang="mn-MN" sz="1600" dirty="0" smtClean="0">
                          <a:latin typeface="Arial Mon" pitchFamily="34" charset="0"/>
                        </a:rPr>
                        <a:t>2014</a:t>
                      </a:r>
                      <a:endParaRPr lang="en-US" sz="1600" dirty="0">
                        <a:latin typeface="Arial Mon" pitchFamily="34" charset="0"/>
                      </a:endParaRPr>
                    </a:p>
                  </a:txBody>
                  <a:tcPr/>
                </a:tc>
                <a:tc>
                  <a:txBody>
                    <a:bodyPr/>
                    <a:lstStyle/>
                    <a:p>
                      <a:pPr algn="ctr" fontAlgn="b"/>
                      <a:r>
                        <a:rPr lang="en-US" sz="1600" b="1" i="0" u="none" strike="noStrike" dirty="0" smtClean="0">
                          <a:latin typeface="Arial Mon" pitchFamily="34" charset="0"/>
                        </a:rPr>
                        <a:t>TOTAL</a:t>
                      </a:r>
                      <a:r>
                        <a:rPr lang="en-US" sz="1600" b="1" i="0" u="none" strike="noStrike" dirty="0">
                          <a:latin typeface="Arial Mon" pitchFamily="34" charset="0"/>
                        </a:rPr>
                        <a:t> </a:t>
                      </a:r>
                    </a:p>
                  </a:txBody>
                  <a:tcPr marL="9525" marR="9525" marT="9525" marB="0" anchor="b"/>
                </a:tc>
              </a:tr>
              <a:tr h="465760">
                <a:tc>
                  <a:txBody>
                    <a:bodyPr/>
                    <a:lstStyle/>
                    <a:p>
                      <a:pPr algn="l" fontAlgn="b"/>
                      <a:r>
                        <a:rPr lang="en-US" sz="1600" b="1" i="0" u="none" strike="noStrike" dirty="0">
                          <a:latin typeface="Arial Mon" pitchFamily="34" charset="0"/>
                        </a:rPr>
                        <a:t> </a:t>
                      </a:r>
                    </a:p>
                  </a:txBody>
                  <a:tcPr marL="9525" marR="9525" marT="9525" marB="0" anchor="b"/>
                </a:tc>
                <a:tc>
                  <a:txBody>
                    <a:bodyPr/>
                    <a:lstStyle/>
                    <a:p>
                      <a:pPr algn="l" fontAlgn="b"/>
                      <a:r>
                        <a:rPr lang="en-US" sz="1600" b="1" i="0" u="none" strike="noStrike">
                          <a:latin typeface="Arial Mon" pitchFamily="34" charset="0"/>
                        </a:rPr>
                        <a:t> </a:t>
                      </a:r>
                    </a:p>
                  </a:txBody>
                  <a:tcPr marL="9525" marR="9525" marT="9525" marB="0" anchor="b"/>
                </a:tc>
                <a:tc>
                  <a:txBody>
                    <a:bodyPr/>
                    <a:lstStyle/>
                    <a:p>
                      <a:pPr algn="r" fontAlgn="b"/>
                      <a:r>
                        <a:rPr lang="en-US" sz="1600" b="0" i="0" u="none" strike="noStrike" dirty="0">
                          <a:latin typeface="Arial Mon" pitchFamily="34" charset="0"/>
                        </a:rPr>
                        <a:t>24,615,000.0 </a:t>
                      </a:r>
                    </a:p>
                  </a:txBody>
                  <a:tcPr marL="9525" marR="9525" marT="9525" marB="0" anchor="b"/>
                </a:tc>
                <a:tc>
                  <a:txBody>
                    <a:bodyPr/>
                    <a:lstStyle/>
                    <a:p>
                      <a:pPr algn="r" fontAlgn="b"/>
                      <a:r>
                        <a:rPr lang="en-US" sz="1600" b="0" i="0" u="none" strike="noStrike">
                          <a:latin typeface="Arial Mon" pitchFamily="34" charset="0"/>
                        </a:rPr>
                        <a:t>61,959,000.0 </a:t>
                      </a:r>
                    </a:p>
                  </a:txBody>
                  <a:tcPr marL="9525" marR="9525" marT="9525" marB="0" anchor="b"/>
                </a:tc>
                <a:tc>
                  <a:txBody>
                    <a:bodyPr/>
                    <a:lstStyle/>
                    <a:p>
                      <a:pPr algn="r" fontAlgn="b"/>
                      <a:r>
                        <a:rPr lang="en-US" sz="1600" b="0" i="0" u="none" strike="noStrike">
                          <a:latin typeface="Arial Mon" pitchFamily="34" charset="0"/>
                        </a:rPr>
                        <a:t>74,649,000.0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753440">
                <a:tc>
                  <a:txBody>
                    <a:bodyPr/>
                    <a:lstStyle/>
                    <a:p>
                      <a:pPr algn="l" fontAlgn="b"/>
                      <a:r>
                        <a:rPr lang="en-US" sz="1600" b="0" i="0" u="none" strike="noStrike" dirty="0">
                          <a:latin typeface="Arial Mon" pitchFamily="34" charset="0"/>
                        </a:rPr>
                        <a:t>  Bank Loan interest payment</a:t>
                      </a:r>
                    </a:p>
                  </a:txBody>
                  <a:tcPr marL="9525" marR="9525" marT="9525" marB="0" anchor="b"/>
                </a:tc>
                <a:tc>
                  <a:txBody>
                    <a:bodyPr/>
                    <a:lstStyle/>
                    <a:p>
                      <a:pPr algn="l" fontAlgn="b"/>
                      <a:r>
                        <a:rPr lang="mn-MN" sz="1600" b="0" i="0" u="none" strike="noStrike">
                          <a:latin typeface="Arial Mon" pitchFamily="34" charset="0"/>
                        </a:rPr>
                        <a:t>банкны зээлийн хүүгийн төлбөр</a:t>
                      </a:r>
                    </a:p>
                  </a:txBody>
                  <a:tcPr marL="9525" marR="9525" marT="9525" marB="0" anchor="b"/>
                </a:tc>
                <a:tc>
                  <a:txBody>
                    <a:bodyPr/>
                    <a:lstStyle/>
                    <a:p>
                      <a:pPr algn="l" fontAlgn="b"/>
                      <a:r>
                        <a:rPr lang="en-US" sz="1600" b="0" i="0" u="none" strike="noStrike" dirty="0">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1236976">
                <a:tc>
                  <a:txBody>
                    <a:bodyPr/>
                    <a:lstStyle/>
                    <a:p>
                      <a:pPr algn="l" fontAlgn="b"/>
                      <a:r>
                        <a:rPr lang="en-US" sz="1600" b="0" i="0" u="none" strike="noStrike">
                          <a:latin typeface="Arial Mon" pitchFamily="34" charset="0"/>
                        </a:rPr>
                        <a:t>  Other Bank Loans interest payment</a:t>
                      </a:r>
                    </a:p>
                  </a:txBody>
                  <a:tcPr marL="9525" marR="9525" marT="9525" marB="0" anchor="b"/>
                </a:tc>
                <a:tc>
                  <a:txBody>
                    <a:bodyPr/>
                    <a:lstStyle/>
                    <a:p>
                      <a:pPr algn="l" fontAlgn="b"/>
                      <a:r>
                        <a:rPr lang="mn-MN" sz="1600" b="0" i="0" u="none" strike="noStrike">
                          <a:latin typeface="Arial Mon" pitchFamily="34" charset="0"/>
                        </a:rPr>
                        <a:t>Бусад банкны зээлийн хүүгийн төлбөр</a:t>
                      </a:r>
                    </a:p>
                  </a:txBody>
                  <a:tcPr marL="9525" marR="9525" marT="9525" marB="0" anchor="b"/>
                </a:tc>
                <a:tc>
                  <a:txBody>
                    <a:bodyPr/>
                    <a:lstStyle/>
                    <a:p>
                      <a:pPr algn="l" fontAlgn="b"/>
                      <a:r>
                        <a:rPr lang="en-US" sz="1600" b="0" i="0" u="none" strike="noStrike" dirty="0">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930723">
                <a:tc>
                  <a:txBody>
                    <a:bodyPr/>
                    <a:lstStyle/>
                    <a:p>
                      <a:pPr algn="l" fontAlgn="b"/>
                      <a:r>
                        <a:rPr lang="en-US" sz="1600" b="0" i="0" u="none" strike="noStrike" dirty="0">
                          <a:latin typeface="Arial Mon" pitchFamily="34" charset="0"/>
                        </a:rPr>
                        <a:t>Pretax financial income</a:t>
                      </a:r>
                    </a:p>
                  </a:txBody>
                  <a:tcPr marL="9525" marR="9525" marT="9525" marB="0" anchor="b"/>
                </a:tc>
                <a:tc>
                  <a:txBody>
                    <a:bodyPr/>
                    <a:lstStyle/>
                    <a:p>
                      <a:pPr algn="l" fontAlgn="b"/>
                      <a:r>
                        <a:rPr lang="mn-MN" sz="1600" b="1" i="0" u="none" strike="noStrike">
                          <a:latin typeface="Arial Mon" pitchFamily="34" charset="0"/>
                        </a:rPr>
                        <a:t>Татварын өмнөх ашиг</a:t>
                      </a:r>
                    </a:p>
                  </a:txBody>
                  <a:tcPr marL="9525" marR="9525" marT="9525" marB="0" anchor="b"/>
                </a:tc>
                <a:tc>
                  <a:txBody>
                    <a:bodyPr/>
                    <a:lstStyle/>
                    <a:p>
                      <a:pPr algn="r" fontAlgn="b"/>
                      <a:r>
                        <a:rPr lang="en-US" sz="1600" b="0" i="0" u="none" strike="noStrike">
                          <a:latin typeface="Arial Mon" pitchFamily="34" charset="0"/>
                        </a:rPr>
                        <a:t>24,615,000.0 </a:t>
                      </a:r>
                    </a:p>
                  </a:txBody>
                  <a:tcPr marL="9525" marR="9525" marT="9525" marB="0" anchor="b"/>
                </a:tc>
                <a:tc>
                  <a:txBody>
                    <a:bodyPr/>
                    <a:lstStyle/>
                    <a:p>
                      <a:pPr algn="r" fontAlgn="b"/>
                      <a:r>
                        <a:rPr lang="en-US" sz="1600" b="0" i="0" u="none" strike="noStrike">
                          <a:latin typeface="Arial Mon" pitchFamily="34" charset="0"/>
                        </a:rPr>
                        <a:t>61,959,000.0 </a:t>
                      </a:r>
                    </a:p>
                  </a:txBody>
                  <a:tcPr marL="9525" marR="9525" marT="9525" marB="0" anchor="b"/>
                </a:tc>
                <a:tc>
                  <a:txBody>
                    <a:bodyPr/>
                    <a:lstStyle/>
                    <a:p>
                      <a:pPr algn="r" fontAlgn="b"/>
                      <a:r>
                        <a:rPr lang="en-US" sz="1600" b="0" i="0" u="none" strike="noStrike">
                          <a:latin typeface="Arial Mon" pitchFamily="34" charset="0"/>
                        </a:rPr>
                        <a:t>74,649,000.0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624470">
                <a:tc>
                  <a:txBody>
                    <a:bodyPr/>
                    <a:lstStyle/>
                    <a:p>
                      <a:pPr algn="l" fontAlgn="b"/>
                      <a:r>
                        <a:rPr lang="en-US" sz="1600" b="0" i="0" u="none" strike="noStrike" dirty="0">
                          <a:latin typeface="Arial Mon" pitchFamily="34" charset="0"/>
                        </a:rPr>
                        <a:t>Income taxes</a:t>
                      </a:r>
                    </a:p>
                  </a:txBody>
                  <a:tcPr marL="9525" marR="9525" marT="9525" marB="0" anchor="b"/>
                </a:tc>
                <a:tc>
                  <a:txBody>
                    <a:bodyPr/>
                    <a:lstStyle/>
                    <a:p>
                      <a:pPr algn="l" fontAlgn="b"/>
                      <a:r>
                        <a:rPr lang="mn-MN" sz="1600" b="0" i="0" u="none" strike="noStrike">
                          <a:latin typeface="Arial Mon" pitchFamily="34" charset="0"/>
                        </a:rPr>
                        <a:t>Орлогын татвар</a:t>
                      </a:r>
                    </a:p>
                  </a:txBody>
                  <a:tcPr marL="9525" marR="9525" marT="9525" marB="0" anchor="b"/>
                </a:tc>
                <a:tc>
                  <a:txBody>
                    <a:bodyPr/>
                    <a:lstStyle/>
                    <a:p>
                      <a:pPr algn="r" fontAlgn="b"/>
                      <a:r>
                        <a:rPr lang="en-US" sz="1600" b="0" i="0" u="none" strike="noStrike">
                          <a:latin typeface="Arial Mon" pitchFamily="34" charset="0"/>
                        </a:rPr>
                        <a:t>8,615,250.0 </a:t>
                      </a:r>
                    </a:p>
                  </a:txBody>
                  <a:tcPr marL="9525" marR="9525" marT="9525" marB="0" anchor="b"/>
                </a:tc>
                <a:tc>
                  <a:txBody>
                    <a:bodyPr/>
                    <a:lstStyle/>
                    <a:p>
                      <a:pPr algn="r" fontAlgn="b"/>
                      <a:r>
                        <a:rPr lang="en-US" sz="1600" b="0" i="0" u="none" strike="noStrike" dirty="0">
                          <a:latin typeface="Arial Mon" pitchFamily="34" charset="0"/>
                        </a:rPr>
                        <a:t>21,685,650.0 </a:t>
                      </a:r>
                    </a:p>
                  </a:txBody>
                  <a:tcPr marL="9525" marR="9525" marT="9525" marB="0" anchor="b"/>
                </a:tc>
                <a:tc>
                  <a:txBody>
                    <a:bodyPr/>
                    <a:lstStyle/>
                    <a:p>
                      <a:pPr algn="r" fontAlgn="b"/>
                      <a:r>
                        <a:rPr lang="en-US" sz="1600" b="0" i="0" u="none" strike="noStrike">
                          <a:latin typeface="Arial Mon" pitchFamily="34" charset="0"/>
                        </a:rPr>
                        <a:t>26,127,150.0 </a:t>
                      </a:r>
                    </a:p>
                  </a:txBody>
                  <a:tcPr marL="9525" marR="9525" marT="9525" marB="0" anchor="b"/>
                </a:tc>
                <a:tc>
                  <a:txBody>
                    <a:bodyPr/>
                    <a:lstStyle/>
                    <a:p>
                      <a:pPr algn="l" fontAlgn="b"/>
                      <a:r>
                        <a:rPr lang="en-US" sz="1600" b="0" i="0" u="none" strike="noStrike">
                          <a:latin typeface="Arial Mon" pitchFamily="34" charset="0"/>
                        </a:rPr>
                        <a:t> </a:t>
                      </a:r>
                    </a:p>
                  </a:txBody>
                  <a:tcPr marL="9525" marR="9525" marT="9525" marB="0" anchor="b"/>
                </a:tc>
              </a:tr>
              <a:tr h="624470">
                <a:tc>
                  <a:txBody>
                    <a:bodyPr/>
                    <a:lstStyle/>
                    <a:p>
                      <a:pPr algn="l" fontAlgn="b"/>
                      <a:r>
                        <a:rPr lang="en-US" sz="1600" b="1" i="0" u="none" strike="noStrike" dirty="0">
                          <a:latin typeface="Arial Mon" pitchFamily="34" charset="0"/>
                        </a:rPr>
                        <a:t>NET INCOME</a:t>
                      </a:r>
                    </a:p>
                  </a:txBody>
                  <a:tcPr marL="9525" marR="9525" marT="9525" marB="0" anchor="b"/>
                </a:tc>
                <a:tc>
                  <a:txBody>
                    <a:bodyPr/>
                    <a:lstStyle/>
                    <a:p>
                      <a:pPr algn="l" fontAlgn="b"/>
                      <a:r>
                        <a:rPr lang="mn-MN" sz="1600" b="1" i="0" u="none" strike="noStrike">
                          <a:latin typeface="Arial Mon" pitchFamily="34" charset="0"/>
                        </a:rPr>
                        <a:t>ЦЭВЭР АШИГ</a:t>
                      </a:r>
                    </a:p>
                  </a:txBody>
                  <a:tcPr marL="9525" marR="9525" marT="9525" marB="0" anchor="b"/>
                </a:tc>
                <a:tc>
                  <a:txBody>
                    <a:bodyPr/>
                    <a:lstStyle/>
                    <a:p>
                      <a:pPr algn="r" fontAlgn="b"/>
                      <a:r>
                        <a:rPr lang="en-US" sz="1600" b="0" i="0" u="none" strike="noStrike">
                          <a:latin typeface="Arial Mon" pitchFamily="34" charset="0"/>
                        </a:rPr>
                        <a:t>15,999,750.0 </a:t>
                      </a:r>
                    </a:p>
                  </a:txBody>
                  <a:tcPr marL="9525" marR="9525" marT="9525" marB="0" anchor="b"/>
                </a:tc>
                <a:tc>
                  <a:txBody>
                    <a:bodyPr/>
                    <a:lstStyle/>
                    <a:p>
                      <a:pPr algn="r" fontAlgn="b"/>
                      <a:r>
                        <a:rPr lang="en-US" sz="1600" b="0" i="0" u="none" strike="noStrike">
                          <a:latin typeface="Arial Mon" pitchFamily="34" charset="0"/>
                        </a:rPr>
                        <a:t>40,273,350.0 </a:t>
                      </a:r>
                    </a:p>
                  </a:txBody>
                  <a:tcPr marL="9525" marR="9525" marT="9525" marB="0" anchor="b"/>
                </a:tc>
                <a:tc>
                  <a:txBody>
                    <a:bodyPr/>
                    <a:lstStyle/>
                    <a:p>
                      <a:pPr algn="r" fontAlgn="b"/>
                      <a:r>
                        <a:rPr lang="en-US" sz="1600" b="0" i="0" u="none" strike="noStrike">
                          <a:latin typeface="Arial Mon" pitchFamily="34" charset="0"/>
                        </a:rPr>
                        <a:t>48,521,850.0 </a:t>
                      </a:r>
                    </a:p>
                  </a:txBody>
                  <a:tcPr marL="9525" marR="9525" marT="9525" marB="0" anchor="b"/>
                </a:tc>
                <a:tc>
                  <a:txBody>
                    <a:bodyPr/>
                    <a:lstStyle/>
                    <a:p>
                      <a:pPr algn="r" fontAlgn="b"/>
                      <a:r>
                        <a:rPr lang="en-US" sz="1600" b="0" i="0" u="none" strike="noStrike" dirty="0">
                          <a:latin typeface="Arial Mon" pitchFamily="34" charset="0"/>
                        </a:rPr>
                        <a:t>104,794,950.0 </a:t>
                      </a:r>
                    </a:p>
                  </a:txBody>
                  <a:tcPr marL="9525" marR="9525" marT="9525" marB="0" anchor="b"/>
                </a:tc>
              </a:tr>
            </a:tbl>
          </a:graphicData>
        </a:graphic>
      </p:graphicFrame>
    </p:spTree>
  </p:cSld>
  <p:clrMapOvr>
    <a:masterClrMapping/>
  </p:clrMapOvr>
  <p:transition xmlns:p14="http://schemas.microsoft.com/office/powerpoint/2010/main" spd="med">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xfrm>
            <a:off x="762000" y="990600"/>
            <a:ext cx="7732713" cy="1905000"/>
          </a:xfrm>
        </p:spPr>
        <p:txBody>
          <a:bodyPr>
            <a:normAutofit/>
          </a:bodyPr>
          <a:lstStyle/>
          <a:p>
            <a:pPr algn="ctr"/>
            <a:r>
              <a:rPr lang="en-US" sz="4400" dirty="0" smtClean="0"/>
              <a:t>THANK YOU FOR YOUR ATTENTION</a:t>
            </a:r>
            <a:endParaRPr lang="en-US" sz="4400" dirty="0"/>
          </a:p>
        </p:txBody>
      </p:sp>
      <p:pic>
        <p:nvPicPr>
          <p:cNvPr id="4" name="Picture 6"/>
          <p:cNvPicPr>
            <a:picLocks noChangeAspect="1" noChangeArrowheads="1"/>
          </p:cNvPicPr>
          <p:nvPr/>
        </p:nvPicPr>
        <p:blipFill>
          <a:blip r:embed="rId2" cstate="print"/>
          <a:srcRect l="32211" t="18750" r="31479" b="9375"/>
          <a:stretch>
            <a:fillRect/>
          </a:stretch>
        </p:blipFill>
        <p:spPr bwMode="auto">
          <a:xfrm>
            <a:off x="5105400" y="3048000"/>
            <a:ext cx="2362200" cy="2628900"/>
          </a:xfrm>
          <a:prstGeom prst="rect">
            <a:avLst/>
          </a:prstGeom>
          <a:noFill/>
          <a:ln w="9525">
            <a:noFill/>
            <a:miter lim="800000"/>
            <a:headEnd/>
            <a:tailEnd/>
          </a:ln>
        </p:spPr>
      </p:pic>
      <p:pic>
        <p:nvPicPr>
          <p:cNvPr id="5" name="Picture 4" descr="D:\Logo and blank of Ereentsav\ereen tsav JSC logo.jpg"/>
          <p:cNvPicPr>
            <a:picLocks noChangeAspect="1" noChangeArrowheads="1"/>
          </p:cNvPicPr>
          <p:nvPr/>
        </p:nvPicPr>
        <p:blipFill>
          <a:blip r:embed="rId3" cstate="print"/>
          <a:srcRect/>
          <a:stretch>
            <a:fillRect/>
          </a:stretch>
        </p:blipFill>
        <p:spPr bwMode="auto">
          <a:xfrm>
            <a:off x="1676400" y="3581400"/>
            <a:ext cx="1940061" cy="1185862"/>
          </a:xfrm>
          <a:prstGeom prst="rect">
            <a:avLst/>
          </a:prstGeom>
          <a:noFill/>
        </p:spPr>
      </p:pic>
    </p:spTree>
  </p:cSld>
  <p:clrMapOvr>
    <a:masterClrMapping/>
  </p:clrMapOvr>
  <p:transition xmlns:p14="http://schemas.microsoft.com/office/powerpoint/2010/main" spd="med">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550</TotalTime>
  <Words>1150</Words>
  <Application>Microsoft Macintosh PowerPoint</Application>
  <PresentationFormat>On-screen Show (4:3)</PresentationFormat>
  <Paragraphs>523</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Concourse</vt:lpstr>
      <vt:lpstr>PowerPoint Presentation</vt:lpstr>
      <vt:lpstr>PowerPoint Presentation</vt:lpstr>
      <vt:lpstr>Project Location</vt:lpstr>
      <vt:lpstr>GENERAL PLAN</vt:lpstr>
      <vt:lpstr>        Appearance of VIP ECO Complex  </vt:lpstr>
      <vt:lpstr> Power of water, sun, wind allows energy saving…  </vt:lpstr>
      <vt:lpstr> </vt:lpstr>
      <vt:lpstr> We will planned to build modern and luxury designed 3-4 types of 130 villa.  Type 1 </vt:lpstr>
      <vt:lpstr>PowerPoint Presentation</vt:lpstr>
      <vt:lpstr>PowerPoint Presentation</vt:lpstr>
      <vt:lpstr>PowerPoint Presentation</vt:lpstr>
      <vt:lpstr>Basement </vt:lpstr>
      <vt:lpstr>Ground floor</vt:lpstr>
      <vt:lpstr>2nd floor</vt:lpstr>
      <vt:lpstr>PowerPoint Presentation</vt:lpstr>
      <vt:lpstr>Type 2</vt:lpstr>
      <vt:lpstr>PowerPoint Presentation</vt:lpstr>
      <vt:lpstr>PowerPoint Presentation</vt:lpstr>
      <vt:lpstr>PowerPoint Presentation</vt:lpstr>
      <vt:lpstr>Basement</vt:lpstr>
      <vt:lpstr>Ground floor</vt:lpstr>
      <vt:lpstr>2nd floor</vt:lpstr>
      <vt:lpstr>PowerPoint Presentation</vt:lpstr>
      <vt:lpstr>Type 3</vt:lpstr>
      <vt:lpstr>PowerPoint Presentation</vt:lpstr>
      <vt:lpstr>PowerPoint Presentation</vt:lpstr>
      <vt:lpstr>PowerPoint Presentation</vt:lpstr>
      <vt:lpstr>Basement </vt:lpstr>
      <vt:lpstr>Ground floor</vt:lpstr>
      <vt:lpstr>2nd floor</vt:lpstr>
      <vt:lpstr>PowerPoint Presentation</vt:lpstr>
      <vt:lpstr>In addition, we will create  comfortable, safe environment, relaxing and exiciting zone.</vt:lpstr>
      <vt:lpstr>Club house</vt:lpstr>
      <vt:lpstr>PREVIOS BUDGET FOR BENEFIT, INVESTMENT AND CONSTRUCTION OF TOWN HOUSE</vt:lpstr>
      <vt:lpstr>CASH FLOW STATEMENT (2012-2014)</vt:lpstr>
      <vt:lpstr>PowerPoint Presentation</vt:lpstr>
      <vt:lpstr>PowerPoint Presentation</vt:lpstr>
      <vt:lpstr>PowerPoint Presentation</vt:lpstr>
      <vt:lpstr>PowerPoint Presentation</vt:lpstr>
      <vt:lpstr>INCOME STATEMENT</vt:lpstr>
      <vt:lpstr>OPERATION COST</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 S</cp:lastModifiedBy>
  <cp:revision>118</cp:revision>
  <dcterms:created xsi:type="dcterms:W3CDTF">2012-04-17T21:53:52Z</dcterms:created>
  <dcterms:modified xsi:type="dcterms:W3CDTF">2012-10-25T06:22:25Z</dcterms:modified>
</cp:coreProperties>
</file>